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Anton" charset="1" panose="00000500000000000000"/>
      <p:regular r:id="rId33"/>
    </p:embeddedFont>
    <p:embeddedFont>
      <p:font typeface="Arimo" charset="1" panose="020B0604020202020204"/>
      <p:regular r:id="rId34"/>
    </p:embeddedFont>
    <p:embeddedFont>
      <p:font typeface="DM Sans" charset="1" panose="00000000000000000000"/>
      <p:regular r:id="rId35"/>
    </p:embeddedFont>
    <p:embeddedFont>
      <p:font typeface="DM Sans Italics" charset="1" panose="00000000000000000000"/>
      <p:regular r:id="rId36"/>
    </p:embeddedFont>
    <p:embeddedFont>
      <p:font typeface="DM Sans Bold" charset="1" panose="00000000000000000000"/>
      <p:regular r:id="rId37"/>
    </p:embeddedFont>
    <p:embeddedFont>
      <p:font typeface="Canva Sans Bold" charset="1" panose="020B0803030501040103"/>
      <p:regular r:id="rId38"/>
    </p:embeddedFont>
    <p:embeddedFont>
      <p:font typeface="Canva Sans" charset="1" panose="020B0503030501040103"/>
      <p:regular r:id="rId39"/>
    </p:embeddedFont>
    <p:embeddedFont>
      <p:font typeface="Zoika" charset="1" panose="000000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Relationship Id="rId4" Target="../media/image49.png" Type="http://schemas.openxmlformats.org/officeDocument/2006/relationships/image"/><Relationship Id="rId5" Target="../media/image50.svg" Type="http://schemas.openxmlformats.org/officeDocument/2006/relationships/image"/><Relationship Id="rId6" Target="../media/image51.png" Type="http://schemas.openxmlformats.org/officeDocument/2006/relationships/image"/><Relationship Id="rId7" Target="../media/image52.png" Type="http://schemas.openxmlformats.org/officeDocument/2006/relationships/image"/><Relationship Id="rId8" Target="../media/image53.svg" Type="http://schemas.openxmlformats.org/officeDocument/2006/relationships/image"/><Relationship Id="rId9" Target="../media/image5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png" Type="http://schemas.openxmlformats.org/officeDocument/2006/relationships/image"/><Relationship Id="rId12" Target="../media/image65.svg" Type="http://schemas.openxmlformats.org/officeDocument/2006/relationships/image"/><Relationship Id="rId13" Target="../media/image66.png" Type="http://schemas.openxmlformats.org/officeDocument/2006/relationships/image"/><Relationship Id="rId14" Target="../media/image67.svg" Type="http://schemas.openxmlformats.org/officeDocument/2006/relationships/image"/><Relationship Id="rId2" Target="../media/image55.png" Type="http://schemas.openxmlformats.org/officeDocument/2006/relationships/image"/><Relationship Id="rId3" Target="../media/image56.svg" Type="http://schemas.openxmlformats.org/officeDocument/2006/relationships/image"/><Relationship Id="rId4" Target="../media/image57.png" Type="http://schemas.openxmlformats.org/officeDocument/2006/relationships/image"/><Relationship Id="rId5" Target="../media/image58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6.svg" Type="http://schemas.openxmlformats.org/officeDocument/2006/relationships/image"/><Relationship Id="rId11" Target="../media/image77.png" Type="http://schemas.openxmlformats.org/officeDocument/2006/relationships/image"/><Relationship Id="rId12" Target="../media/image78.svg" Type="http://schemas.openxmlformats.org/officeDocument/2006/relationships/image"/><Relationship Id="rId2" Target="../media/image68.png" Type="http://schemas.openxmlformats.org/officeDocument/2006/relationships/image"/><Relationship Id="rId3" Target="../media/image69.svg" Type="http://schemas.openxmlformats.org/officeDocument/2006/relationships/image"/><Relationship Id="rId4" Target="../media/image70.png" Type="http://schemas.openxmlformats.org/officeDocument/2006/relationships/image"/><Relationship Id="rId5" Target="../media/image71.png" Type="http://schemas.openxmlformats.org/officeDocument/2006/relationships/image"/><Relationship Id="rId6" Target="../media/image72.sv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9.png" Type="http://schemas.openxmlformats.org/officeDocument/2006/relationships/image"/><Relationship Id="rId3" Target="../media/image80.svg" Type="http://schemas.openxmlformats.org/officeDocument/2006/relationships/image"/><Relationship Id="rId4" Target="../media/image81.png" Type="http://schemas.openxmlformats.org/officeDocument/2006/relationships/image"/><Relationship Id="rId5" Target="../media/image82.png" Type="http://schemas.openxmlformats.org/officeDocument/2006/relationships/image"/><Relationship Id="rId6" Target="../media/image8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4.png" Type="http://schemas.openxmlformats.org/officeDocument/2006/relationships/image"/><Relationship Id="rId3" Target="../media/image85.svg" Type="http://schemas.openxmlformats.org/officeDocument/2006/relationships/image"/><Relationship Id="rId4" Target="../media/image86.png" Type="http://schemas.openxmlformats.org/officeDocument/2006/relationships/image"/><Relationship Id="rId5" Target="../media/image8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svg" Type="http://schemas.openxmlformats.org/officeDocument/2006/relationships/image"/><Relationship Id="rId4" Target="../media/image89.png" Type="http://schemas.openxmlformats.org/officeDocument/2006/relationships/image"/><Relationship Id="rId5" Target="../media/image82.png" Type="http://schemas.openxmlformats.org/officeDocument/2006/relationships/image"/><Relationship Id="rId6" Target="../media/image9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1.png" Type="http://schemas.openxmlformats.org/officeDocument/2006/relationships/image"/><Relationship Id="rId3" Target="../media/image92.svg" Type="http://schemas.openxmlformats.org/officeDocument/2006/relationships/image"/><Relationship Id="rId4" Target="../media/image93.png" Type="http://schemas.openxmlformats.org/officeDocument/2006/relationships/image"/><Relationship Id="rId5" Target="../media/image82.png" Type="http://schemas.openxmlformats.org/officeDocument/2006/relationships/image"/><Relationship Id="rId6" Target="../media/image9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Relationship Id="rId3" Target="../media/image96.svg" Type="http://schemas.openxmlformats.org/officeDocument/2006/relationships/image"/><Relationship Id="rId4" Target="../media/image97.png" Type="http://schemas.openxmlformats.org/officeDocument/2006/relationships/image"/><Relationship Id="rId5" Target="../media/image82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svg" Type="http://schemas.openxmlformats.org/officeDocument/2006/relationships/image"/><Relationship Id="rId4" Target="../media/image100.png" Type="http://schemas.openxmlformats.org/officeDocument/2006/relationships/image"/><Relationship Id="rId5" Target="../media/image82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1.jpeg" Type="http://schemas.openxmlformats.org/officeDocument/2006/relationships/image"/><Relationship Id="rId3" Target="../media/image102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4.svg" Type="http://schemas.openxmlformats.org/officeDocument/2006/relationships/image"/><Relationship Id="rId4" Target="../media/image10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Relationship Id="rId7" Target="../media/image11.png" Type="http://schemas.openxmlformats.org/officeDocument/2006/relationships/image"/><Relationship Id="rId8" Target="../media/image12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sv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gif" Type="http://schemas.openxmlformats.org/officeDocument/2006/relationships/image"/><Relationship Id="rId5" Target="../media/image31.png" Type="http://schemas.openxmlformats.org/officeDocument/2006/relationships/image"/><Relationship Id="rId6" Target="../media/image32.svg" Type="http://schemas.openxmlformats.org/officeDocument/2006/relationships/image"/><Relationship Id="rId7" Target="../media/image33.png" Type="http://schemas.openxmlformats.org/officeDocument/2006/relationships/image"/><Relationship Id="rId8" Target="../media/image34.svg" Type="http://schemas.openxmlformats.org/officeDocument/2006/relationships/image"/><Relationship Id="rId9" Target="../media/image3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8190893"/>
            <a:ext cx="7476835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4873520"/>
            <a:ext cx="7476835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1028700" y="7269338"/>
            <a:ext cx="7476835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2028209"/>
            <a:ext cx="7476835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028209"/>
            <a:ext cx="8115300" cy="6249632"/>
          </a:xfrm>
          <a:custGeom>
            <a:avLst/>
            <a:gdLst/>
            <a:ahLst/>
            <a:cxnLst/>
            <a:rect r="r" b="b" t="t" l="l"/>
            <a:pathLst>
              <a:path h="6249632" w="8115300">
                <a:moveTo>
                  <a:pt x="0" y="0"/>
                </a:moveTo>
                <a:lnTo>
                  <a:pt x="8115300" y="0"/>
                </a:lnTo>
                <a:lnTo>
                  <a:pt x="8115300" y="6249632"/>
                </a:lnTo>
                <a:lnTo>
                  <a:pt x="0" y="6249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466359"/>
            <a:ext cx="7476835" cy="2279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SISTEMA WEB</a:t>
            </a:r>
          </a:p>
          <a:p>
            <a:pPr algn="l">
              <a:lnSpc>
                <a:spcPts val="825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UNIDAD TERRITORIAL</a:t>
            </a:r>
          </a:p>
          <a:p>
            <a:pPr algn="l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ÁREAS DE MEJORA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45095"/>
            <a:ext cx="7476835" cy="843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9"/>
              </a:lnSpc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Anál</a:t>
            </a:r>
            <a:r>
              <a:rPr lang="en-US" sz="259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isis y Evaluación de soluciones informáticas</a:t>
            </a:r>
          </a:p>
          <a:p>
            <a:pPr algn="l" marL="0" indent="0" lvl="0">
              <a:lnSpc>
                <a:spcPts val="3379"/>
              </a:lnSpc>
            </a:pPr>
            <a:r>
              <a:rPr lang="en-US" sz="2599" strike="noStrike" u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7561089"/>
            <a:ext cx="7476835" cy="39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119"/>
              </a:lnSpc>
              <a:spcBef>
                <a:spcPct val="0"/>
              </a:spcBef>
            </a:pPr>
            <a:r>
              <a:rPr lang="en-US" sz="2599" i="true">
                <a:solidFill>
                  <a:srgbClr val="FFFFFF"/>
                </a:solidFill>
                <a:latin typeface="DM Sans Italics"/>
                <a:ea typeface="DM Sans Italics"/>
                <a:cs typeface="DM Sans Italics"/>
                <a:sym typeface="DM Sans Italics"/>
              </a:rPr>
              <a:t>Cristal Hinostroza - María Saldivia - Cecilia Vera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225945"/>
            <a:ext cx="7476835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D296FD"/>
                </a:solidFill>
                <a:latin typeface="Anton"/>
                <a:ea typeface="Anton"/>
                <a:cs typeface="Anton"/>
                <a:sym typeface="Anton"/>
              </a:rPr>
              <a:t>ÁREAS DE DESEMPEÑO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18042" y="349682"/>
          <a:ext cx="16651917" cy="9587636"/>
        </p:xfrm>
        <a:graphic>
          <a:graphicData uri="http://schemas.openxmlformats.org/drawingml/2006/table">
            <a:tbl>
              <a:tblPr/>
              <a:tblGrid>
                <a:gridCol w="1137686"/>
                <a:gridCol w="5017693"/>
                <a:gridCol w="2379778"/>
                <a:gridCol w="2379778"/>
                <a:gridCol w="2379778"/>
                <a:gridCol w="3357203"/>
              </a:tblGrid>
              <a:tr h="135177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María Saldivia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Cecilia Vera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Cristal Hinostroza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Representante de la Junta de Vecinos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</a:tr>
              <a:tr h="1427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Selección de programas a utilizar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09846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Prototipo inicial de pantallas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27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Consolidar r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equisitos funcionales y no funcionales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</a:t>
                      </a: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27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Levantamiento detallado de requerimientos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C/I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C/I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27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T09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Prototipado de pantallas y validación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2747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Diseño de arquitectura (BD, backend, frontend)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598058" y="490004"/>
          <a:ext cx="17091884" cy="9306992"/>
        </p:xfrm>
        <a:graphic>
          <a:graphicData uri="http://schemas.openxmlformats.org/drawingml/2006/table">
            <a:tbl>
              <a:tblPr/>
              <a:tblGrid>
                <a:gridCol w="1135912"/>
                <a:gridCol w="5605228"/>
                <a:gridCol w="2376067"/>
                <a:gridCol w="2376067"/>
                <a:gridCol w="2376067"/>
                <a:gridCol w="3222542"/>
              </a:tblGrid>
              <a:tr h="1357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María Saldivia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Cecilia Vera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Cristal Hinostroza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Representante de la Junta de Vecinos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</a:tr>
              <a:tr h="11133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Validación con Junta de Vecinos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3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Implementación de base de datos (diseño + migraciones)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33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módulo Gestión de Vecinos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2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módulo Certificados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33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módulo Proyectos Vecinales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3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módulo Recursos Comunitarios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18042" y="623354"/>
          <a:ext cx="16651917" cy="9306992"/>
        </p:xfrm>
        <a:graphic>
          <a:graphicData uri="http://schemas.openxmlformats.org/drawingml/2006/table">
            <a:tbl>
              <a:tblPr/>
              <a:tblGrid>
                <a:gridCol w="1137686"/>
                <a:gridCol w="5017693"/>
                <a:gridCol w="2379778"/>
                <a:gridCol w="2379778"/>
                <a:gridCol w="2379778"/>
                <a:gridCol w="3357203"/>
              </a:tblGrid>
              <a:tr h="135731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María Saldivia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Cecilia Vera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Cristal Hinostroza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Representante de la Junta de Vecinos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</a:tr>
              <a:tr h="111339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módulo Actividades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3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módulo Comunicación y Noticias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33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módulo Administración y Seguridad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3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T20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Desarrollo módulo Requerimientos Externos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333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Integración parcial y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pruebas unitarias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10296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Capacitación a usuarios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818042" y="1258863"/>
          <a:ext cx="16651917" cy="7859192"/>
        </p:xfrm>
        <a:graphic>
          <a:graphicData uri="http://schemas.openxmlformats.org/drawingml/2006/table">
            <a:tbl>
              <a:tblPr/>
              <a:tblGrid>
                <a:gridCol w="1137686"/>
                <a:gridCol w="5017693"/>
                <a:gridCol w="2379778"/>
                <a:gridCol w="2379778"/>
                <a:gridCol w="2379778"/>
                <a:gridCol w="3357203"/>
              </a:tblGrid>
              <a:tr h="13548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María Saldivia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Cecilia Vera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Cristal Hinostroza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Representante de la Junta de Vecinos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</a:tr>
              <a:tr h="111134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Migración de datos iniciales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06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Pruebas de usabilidad con usuarios simulados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306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Prueba piloto y retroalimentación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069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Corrección de errores detectados en QA/piloto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10094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T27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Ajustes finales y entrega oficial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832" y="3946792"/>
            <a:ext cx="9606918" cy="66651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9497069" y="2267762"/>
            <a:ext cx="8148952" cy="6240286"/>
          </a:xfrm>
          <a:custGeom>
            <a:avLst/>
            <a:gdLst/>
            <a:ahLst/>
            <a:cxnLst/>
            <a:rect r="r" b="b" t="t" l="l"/>
            <a:pathLst>
              <a:path h="6240286" w="8148952">
                <a:moveTo>
                  <a:pt x="0" y="0"/>
                </a:moveTo>
                <a:lnTo>
                  <a:pt x="8148952" y="0"/>
                </a:lnTo>
                <a:lnTo>
                  <a:pt x="8148952" y="6240286"/>
                </a:lnTo>
                <a:lnTo>
                  <a:pt x="0" y="62402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832" y="2762517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ESQUEMA DE BASE DE DATOS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76671" cy="10287000"/>
          </a:xfrm>
          <a:custGeom>
            <a:avLst/>
            <a:gdLst/>
            <a:ahLst/>
            <a:cxnLst/>
            <a:rect r="r" b="b" t="t" l="l"/>
            <a:pathLst>
              <a:path h="10287000" w="18276671">
                <a:moveTo>
                  <a:pt x="0" y="0"/>
                </a:moveTo>
                <a:lnTo>
                  <a:pt x="18276671" y="0"/>
                </a:lnTo>
                <a:lnTo>
                  <a:pt x="182766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460" r="0" b="-2469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5595273" y="4509297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9879" y="191496"/>
            <a:ext cx="13900363" cy="9904009"/>
          </a:xfrm>
          <a:custGeom>
            <a:avLst/>
            <a:gdLst/>
            <a:ahLst/>
            <a:cxnLst/>
            <a:rect r="r" b="b" t="t" l="l"/>
            <a:pathLst>
              <a:path h="9904009" w="13900363">
                <a:moveTo>
                  <a:pt x="0" y="0"/>
                </a:moveTo>
                <a:lnTo>
                  <a:pt x="13900363" y="0"/>
                </a:lnTo>
                <a:lnTo>
                  <a:pt x="13900363" y="9904008"/>
                </a:lnTo>
                <a:lnTo>
                  <a:pt x="0" y="990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w="38100" cap="sq">
            <a:solidFill>
              <a:srgbClr val="41B8D5"/>
            </a:solidFill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14359078" y="1411467"/>
            <a:ext cx="3928922" cy="27889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7"/>
              </a:lnSpc>
            </a:pPr>
            <a:r>
              <a:rPr lang="en-US" sz="5312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CRONOGRAMA </a:t>
            </a:r>
          </a:p>
          <a:p>
            <a:pPr algn="ctr">
              <a:lnSpc>
                <a:spcPts val="7437"/>
              </a:lnSpc>
            </a:pPr>
            <a:r>
              <a:rPr lang="en-US" sz="5312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DEL </a:t>
            </a:r>
          </a:p>
          <a:p>
            <a:pPr algn="ctr">
              <a:lnSpc>
                <a:spcPts val="7437"/>
              </a:lnSpc>
            </a:pPr>
            <a:r>
              <a:rPr lang="en-US" sz="5312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PROYECTO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32958" y="4814097"/>
            <a:ext cx="4155042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1277" indent="-260639" lvl="1">
              <a:lnSpc>
                <a:spcPts val="2897"/>
              </a:lnSpc>
              <a:buFont typeface="Arial"/>
              <a:buChar char="•"/>
            </a:pPr>
            <a:r>
              <a:rPr lang="en-US" b="true" sz="241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Inicio:</a:t>
            </a:r>
            <a:r>
              <a:rPr lang="en-US" sz="24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11 de agosto 2025</a:t>
            </a:r>
          </a:p>
          <a:p>
            <a:pPr algn="l" marL="521277" indent="-260639" lvl="1">
              <a:lnSpc>
                <a:spcPts val="2897"/>
              </a:lnSpc>
              <a:buFont typeface="Arial"/>
              <a:buChar char="•"/>
            </a:pPr>
            <a:r>
              <a:rPr lang="en-US" b="true" sz="241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Término</a:t>
            </a:r>
            <a:r>
              <a:rPr lang="en-US" sz="24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: 22 de diciembre 2025</a:t>
            </a:r>
          </a:p>
          <a:p>
            <a:pPr algn="l" marL="521277" indent="-260639" lvl="1">
              <a:lnSpc>
                <a:spcPts val="2897"/>
              </a:lnSpc>
              <a:buFont typeface="Arial"/>
              <a:buChar char="•"/>
            </a:pPr>
            <a:r>
              <a:rPr lang="en-US" b="true" sz="2414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Duración:</a:t>
            </a:r>
            <a:r>
              <a:rPr lang="en-US" sz="2414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18 semanas</a:t>
            </a:r>
          </a:p>
          <a:p>
            <a:pPr algn="l">
              <a:lnSpc>
                <a:spcPts val="2897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55801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725492" y="6397895"/>
            <a:ext cx="1320693" cy="1410620"/>
          </a:xfrm>
          <a:custGeom>
            <a:avLst/>
            <a:gdLst/>
            <a:ahLst/>
            <a:cxnLst/>
            <a:rect r="r" b="b" t="t" l="l"/>
            <a:pathLst>
              <a:path h="1410620" w="1320693">
                <a:moveTo>
                  <a:pt x="0" y="0"/>
                </a:moveTo>
                <a:lnTo>
                  <a:pt x="1320693" y="0"/>
                </a:lnTo>
                <a:lnTo>
                  <a:pt x="1320693" y="1410620"/>
                </a:lnTo>
                <a:lnTo>
                  <a:pt x="0" y="14106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718689" y="4877190"/>
            <a:ext cx="4687624" cy="939680"/>
            <a:chOff x="0" y="0"/>
            <a:chExt cx="1264310" cy="2534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4310" cy="253443"/>
            </a:xfrm>
            <a:custGeom>
              <a:avLst/>
              <a:gdLst/>
              <a:ahLst/>
              <a:cxnLst/>
              <a:rect r="r" b="b" t="t" l="l"/>
              <a:pathLst>
                <a:path h="253443" w="1264310">
                  <a:moveTo>
                    <a:pt x="33031" y="0"/>
                  </a:moveTo>
                  <a:lnTo>
                    <a:pt x="1231279" y="0"/>
                  </a:lnTo>
                  <a:cubicBezTo>
                    <a:pt x="1249522" y="0"/>
                    <a:pt x="1264310" y="14789"/>
                    <a:pt x="1264310" y="33031"/>
                  </a:cubicBezTo>
                  <a:lnTo>
                    <a:pt x="1264310" y="220412"/>
                  </a:lnTo>
                  <a:cubicBezTo>
                    <a:pt x="1264310" y="229173"/>
                    <a:pt x="1260830" y="237574"/>
                    <a:pt x="1254636" y="243769"/>
                  </a:cubicBezTo>
                  <a:cubicBezTo>
                    <a:pt x="1248441" y="249963"/>
                    <a:pt x="1240040" y="253443"/>
                    <a:pt x="1231279" y="253443"/>
                  </a:cubicBezTo>
                  <a:lnTo>
                    <a:pt x="33031" y="253443"/>
                  </a:lnTo>
                  <a:cubicBezTo>
                    <a:pt x="24271" y="253443"/>
                    <a:pt x="15869" y="249963"/>
                    <a:pt x="9675" y="243769"/>
                  </a:cubicBezTo>
                  <a:cubicBezTo>
                    <a:pt x="3480" y="237574"/>
                    <a:pt x="0" y="229173"/>
                    <a:pt x="0" y="220412"/>
                  </a:cubicBezTo>
                  <a:lnTo>
                    <a:pt x="0" y="33031"/>
                  </a:lnTo>
                  <a:cubicBezTo>
                    <a:pt x="0" y="24271"/>
                    <a:pt x="3480" y="15869"/>
                    <a:pt x="9675" y="9675"/>
                  </a:cubicBezTo>
                  <a:cubicBezTo>
                    <a:pt x="15869" y="3480"/>
                    <a:pt x="24271" y="0"/>
                    <a:pt x="33031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264310" cy="301068"/>
            </a:xfrm>
            <a:prstGeom prst="rect">
              <a:avLst/>
            </a:prstGeom>
          </p:spPr>
          <p:txBody>
            <a:bodyPr anchor="ctr" rtlCol="false" tIns="51205" lIns="51205" bIns="51205" rIns="51205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Docs / Forms 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para levantar y documentar requerimientos.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795381" y="4614087"/>
            <a:ext cx="1320693" cy="1324003"/>
          </a:xfrm>
          <a:custGeom>
            <a:avLst/>
            <a:gdLst/>
            <a:ahLst/>
            <a:cxnLst/>
            <a:rect r="r" b="b" t="t" l="l"/>
            <a:pathLst>
              <a:path h="1324003" w="1320693">
                <a:moveTo>
                  <a:pt x="0" y="0"/>
                </a:moveTo>
                <a:lnTo>
                  <a:pt x="1320693" y="0"/>
                </a:lnTo>
                <a:lnTo>
                  <a:pt x="1320693" y="1324003"/>
                </a:lnTo>
                <a:lnTo>
                  <a:pt x="0" y="1324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718689" y="6397895"/>
            <a:ext cx="4687624" cy="1324225"/>
            <a:chOff x="0" y="0"/>
            <a:chExt cx="1264310" cy="3571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64310" cy="357160"/>
            </a:xfrm>
            <a:custGeom>
              <a:avLst/>
              <a:gdLst/>
              <a:ahLst/>
              <a:cxnLst/>
              <a:rect r="r" b="b" t="t" l="l"/>
              <a:pathLst>
                <a:path h="357160" w="1264310">
                  <a:moveTo>
                    <a:pt x="33031" y="0"/>
                  </a:moveTo>
                  <a:lnTo>
                    <a:pt x="1231279" y="0"/>
                  </a:lnTo>
                  <a:cubicBezTo>
                    <a:pt x="1249522" y="0"/>
                    <a:pt x="1264310" y="14789"/>
                    <a:pt x="1264310" y="33031"/>
                  </a:cubicBezTo>
                  <a:lnTo>
                    <a:pt x="1264310" y="324128"/>
                  </a:lnTo>
                  <a:cubicBezTo>
                    <a:pt x="1264310" y="332889"/>
                    <a:pt x="1260830" y="341291"/>
                    <a:pt x="1254636" y="347485"/>
                  </a:cubicBezTo>
                  <a:cubicBezTo>
                    <a:pt x="1248441" y="353680"/>
                    <a:pt x="1240040" y="357160"/>
                    <a:pt x="1231279" y="357160"/>
                  </a:cubicBezTo>
                  <a:lnTo>
                    <a:pt x="33031" y="357160"/>
                  </a:lnTo>
                  <a:cubicBezTo>
                    <a:pt x="24271" y="357160"/>
                    <a:pt x="15869" y="353680"/>
                    <a:pt x="9675" y="347485"/>
                  </a:cubicBezTo>
                  <a:cubicBezTo>
                    <a:pt x="3480" y="341291"/>
                    <a:pt x="0" y="332889"/>
                    <a:pt x="0" y="324128"/>
                  </a:cubicBezTo>
                  <a:lnTo>
                    <a:pt x="0" y="33031"/>
                  </a:lnTo>
                  <a:cubicBezTo>
                    <a:pt x="0" y="24271"/>
                    <a:pt x="3480" y="15869"/>
                    <a:pt x="9675" y="9675"/>
                  </a:cubicBezTo>
                  <a:cubicBezTo>
                    <a:pt x="15869" y="3480"/>
                    <a:pt x="24271" y="0"/>
                    <a:pt x="33031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264310" cy="404785"/>
            </a:xfrm>
            <a:prstGeom prst="rect">
              <a:avLst/>
            </a:prstGeom>
          </p:spPr>
          <p:txBody>
            <a:bodyPr anchor="ctr" rtlCol="false" tIns="51205" lIns="51205" bIns="51205" rIns="51205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GitHub 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configuración inicial del repositorio y control de versiones.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55603" y="8126459"/>
            <a:ext cx="1460471" cy="1468865"/>
          </a:xfrm>
          <a:custGeom>
            <a:avLst/>
            <a:gdLst/>
            <a:ahLst/>
            <a:cxnLst/>
            <a:rect r="r" b="b" t="t" l="l"/>
            <a:pathLst>
              <a:path h="1468865" w="1460471">
                <a:moveTo>
                  <a:pt x="0" y="0"/>
                </a:moveTo>
                <a:lnTo>
                  <a:pt x="1460471" y="0"/>
                </a:lnTo>
                <a:lnTo>
                  <a:pt x="1460471" y="1468865"/>
                </a:lnTo>
                <a:lnTo>
                  <a:pt x="0" y="14688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718689" y="8310821"/>
            <a:ext cx="4687624" cy="1072194"/>
            <a:chOff x="0" y="0"/>
            <a:chExt cx="1264310" cy="28918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64310" cy="289184"/>
            </a:xfrm>
            <a:custGeom>
              <a:avLst/>
              <a:gdLst/>
              <a:ahLst/>
              <a:cxnLst/>
              <a:rect r="r" b="b" t="t" l="l"/>
              <a:pathLst>
                <a:path h="289184" w="1264310">
                  <a:moveTo>
                    <a:pt x="33031" y="0"/>
                  </a:moveTo>
                  <a:lnTo>
                    <a:pt x="1231279" y="0"/>
                  </a:lnTo>
                  <a:cubicBezTo>
                    <a:pt x="1249522" y="0"/>
                    <a:pt x="1264310" y="14789"/>
                    <a:pt x="1264310" y="33031"/>
                  </a:cubicBezTo>
                  <a:lnTo>
                    <a:pt x="1264310" y="256153"/>
                  </a:lnTo>
                  <a:cubicBezTo>
                    <a:pt x="1264310" y="264913"/>
                    <a:pt x="1260830" y="273315"/>
                    <a:pt x="1254636" y="279509"/>
                  </a:cubicBezTo>
                  <a:cubicBezTo>
                    <a:pt x="1248441" y="285704"/>
                    <a:pt x="1240040" y="289184"/>
                    <a:pt x="1231279" y="289184"/>
                  </a:cubicBezTo>
                  <a:lnTo>
                    <a:pt x="33031" y="289184"/>
                  </a:lnTo>
                  <a:cubicBezTo>
                    <a:pt x="24271" y="289184"/>
                    <a:pt x="15869" y="285704"/>
                    <a:pt x="9675" y="279509"/>
                  </a:cubicBezTo>
                  <a:cubicBezTo>
                    <a:pt x="3480" y="273315"/>
                    <a:pt x="0" y="264913"/>
                    <a:pt x="0" y="256153"/>
                  </a:cubicBezTo>
                  <a:lnTo>
                    <a:pt x="0" y="33031"/>
                  </a:lnTo>
                  <a:cubicBezTo>
                    <a:pt x="0" y="24271"/>
                    <a:pt x="3480" y="15869"/>
                    <a:pt x="9675" y="9675"/>
                  </a:cubicBezTo>
                  <a:cubicBezTo>
                    <a:pt x="15869" y="3480"/>
                    <a:pt x="24271" y="0"/>
                    <a:pt x="33031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264310" cy="336809"/>
            </a:xfrm>
            <a:prstGeom prst="rect">
              <a:avLst/>
            </a:prstGeom>
          </p:spPr>
          <p:txBody>
            <a:bodyPr anchor="ctr" rtlCol="false" tIns="51205" lIns="51205" bIns="51205" rIns="51205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Lucidchart 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diagramas de arquitectura y base de datos.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0065624" y="4696045"/>
            <a:ext cx="1301970" cy="1301970"/>
          </a:xfrm>
          <a:custGeom>
            <a:avLst/>
            <a:gdLst/>
            <a:ahLst/>
            <a:cxnLst/>
            <a:rect r="r" b="b" t="t" l="l"/>
            <a:pathLst>
              <a:path h="1301970" w="1301970">
                <a:moveTo>
                  <a:pt x="0" y="0"/>
                </a:moveTo>
                <a:lnTo>
                  <a:pt x="1301970" y="0"/>
                </a:lnTo>
                <a:lnTo>
                  <a:pt x="1301970" y="1301970"/>
                </a:lnTo>
                <a:lnTo>
                  <a:pt x="0" y="130197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57276" y="6397895"/>
            <a:ext cx="918666" cy="1410620"/>
          </a:xfrm>
          <a:custGeom>
            <a:avLst/>
            <a:gdLst/>
            <a:ahLst/>
            <a:cxnLst/>
            <a:rect r="r" b="b" t="t" l="l"/>
            <a:pathLst>
              <a:path h="1410620" w="918666">
                <a:moveTo>
                  <a:pt x="0" y="0"/>
                </a:moveTo>
                <a:lnTo>
                  <a:pt x="918666" y="0"/>
                </a:lnTo>
                <a:lnTo>
                  <a:pt x="918666" y="1410620"/>
                </a:lnTo>
                <a:lnTo>
                  <a:pt x="0" y="14106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PROGRAMAS A UTILIZAR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74309" y="2502825"/>
            <a:ext cx="8069691" cy="43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49656" indent="-274828" lvl="1">
              <a:lnSpc>
                <a:spcPts val="3564"/>
              </a:lnSpc>
              <a:buAutoNum type="arabicPeriod" startAt="1"/>
            </a:pPr>
            <a:r>
              <a:rPr lang="en-US" b="true" sz="25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 TOMA DE REQUERIMIENTOS Y PLANIFICACIÓN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885021" y="2535158"/>
            <a:ext cx="4039843" cy="43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b="true" sz="25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2.  ANÁLISIS Y DISEÑO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0086919" y="8126459"/>
            <a:ext cx="1596205" cy="1605379"/>
          </a:xfrm>
          <a:custGeom>
            <a:avLst/>
            <a:gdLst/>
            <a:ahLst/>
            <a:cxnLst/>
            <a:rect r="r" b="b" t="t" l="l"/>
            <a:pathLst>
              <a:path h="1605379" w="1596205">
                <a:moveTo>
                  <a:pt x="0" y="0"/>
                </a:moveTo>
                <a:lnTo>
                  <a:pt x="1596205" y="0"/>
                </a:lnTo>
                <a:lnTo>
                  <a:pt x="1596205" y="1605379"/>
                </a:lnTo>
                <a:lnTo>
                  <a:pt x="0" y="16053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967669" y="4809968"/>
            <a:ext cx="4650517" cy="932242"/>
            <a:chOff x="0" y="0"/>
            <a:chExt cx="1264310" cy="25344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264310" cy="253443"/>
            </a:xfrm>
            <a:custGeom>
              <a:avLst/>
              <a:gdLst/>
              <a:ahLst/>
              <a:cxnLst/>
              <a:rect r="r" b="b" t="t" l="l"/>
              <a:pathLst>
                <a:path h="253443" w="1264310">
                  <a:moveTo>
                    <a:pt x="33295" y="0"/>
                  </a:moveTo>
                  <a:lnTo>
                    <a:pt x="1231016" y="0"/>
                  </a:lnTo>
                  <a:cubicBezTo>
                    <a:pt x="1249404" y="0"/>
                    <a:pt x="1264310" y="14907"/>
                    <a:pt x="1264310" y="33295"/>
                  </a:cubicBezTo>
                  <a:lnTo>
                    <a:pt x="1264310" y="220149"/>
                  </a:lnTo>
                  <a:cubicBezTo>
                    <a:pt x="1264310" y="238537"/>
                    <a:pt x="1249404" y="253443"/>
                    <a:pt x="1231016" y="253443"/>
                  </a:cubicBezTo>
                  <a:lnTo>
                    <a:pt x="33295" y="253443"/>
                  </a:lnTo>
                  <a:cubicBezTo>
                    <a:pt x="14907" y="253443"/>
                    <a:pt x="0" y="238537"/>
                    <a:pt x="0" y="220149"/>
                  </a:cubicBezTo>
                  <a:lnTo>
                    <a:pt x="0" y="33295"/>
                  </a:lnTo>
                  <a:cubicBezTo>
                    <a:pt x="0" y="14907"/>
                    <a:pt x="14907" y="0"/>
                    <a:pt x="33295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264310" cy="30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prototipado de pantallas 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45837" y="6598863"/>
            <a:ext cx="4650517" cy="932242"/>
            <a:chOff x="0" y="0"/>
            <a:chExt cx="1264310" cy="25344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264310" cy="253443"/>
            </a:xfrm>
            <a:custGeom>
              <a:avLst/>
              <a:gdLst/>
              <a:ahLst/>
              <a:cxnLst/>
              <a:rect r="r" b="b" t="t" l="l"/>
              <a:pathLst>
                <a:path h="253443" w="1264310">
                  <a:moveTo>
                    <a:pt x="33295" y="0"/>
                  </a:moveTo>
                  <a:lnTo>
                    <a:pt x="1231016" y="0"/>
                  </a:lnTo>
                  <a:cubicBezTo>
                    <a:pt x="1249404" y="0"/>
                    <a:pt x="1264310" y="14907"/>
                    <a:pt x="1264310" y="33295"/>
                  </a:cubicBezTo>
                  <a:lnTo>
                    <a:pt x="1264310" y="220149"/>
                  </a:lnTo>
                  <a:cubicBezTo>
                    <a:pt x="1264310" y="238537"/>
                    <a:pt x="1249404" y="253443"/>
                    <a:pt x="1231016" y="253443"/>
                  </a:cubicBezTo>
                  <a:lnTo>
                    <a:pt x="33295" y="253443"/>
                  </a:lnTo>
                  <a:cubicBezTo>
                    <a:pt x="14907" y="253443"/>
                    <a:pt x="0" y="238537"/>
                    <a:pt x="0" y="220149"/>
                  </a:cubicBezTo>
                  <a:lnTo>
                    <a:pt x="0" y="33295"/>
                  </a:lnTo>
                  <a:cubicBezTo>
                    <a:pt x="0" y="14907"/>
                    <a:pt x="14907" y="0"/>
                    <a:pt x="33295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47625"/>
              <a:ext cx="1264310" cy="301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Figma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validación de interfaz.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967669" y="8388355"/>
            <a:ext cx="5735103" cy="994661"/>
            <a:chOff x="0" y="0"/>
            <a:chExt cx="1559171" cy="270413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559171" cy="270413"/>
            </a:xfrm>
            <a:custGeom>
              <a:avLst/>
              <a:gdLst/>
              <a:ahLst/>
              <a:cxnLst/>
              <a:rect r="r" b="b" t="t" l="l"/>
              <a:pathLst>
                <a:path h="270413" w="1559171">
                  <a:moveTo>
                    <a:pt x="26998" y="0"/>
                  </a:moveTo>
                  <a:lnTo>
                    <a:pt x="1532172" y="0"/>
                  </a:lnTo>
                  <a:cubicBezTo>
                    <a:pt x="1539333" y="0"/>
                    <a:pt x="1546200" y="2844"/>
                    <a:pt x="1551263" y="7908"/>
                  </a:cubicBezTo>
                  <a:cubicBezTo>
                    <a:pt x="1556326" y="12971"/>
                    <a:pt x="1559171" y="19838"/>
                    <a:pt x="1559171" y="26998"/>
                  </a:cubicBezTo>
                  <a:lnTo>
                    <a:pt x="1559171" y="243415"/>
                  </a:lnTo>
                  <a:cubicBezTo>
                    <a:pt x="1559171" y="258325"/>
                    <a:pt x="1547083" y="270413"/>
                    <a:pt x="1532172" y="270413"/>
                  </a:cubicBezTo>
                  <a:lnTo>
                    <a:pt x="26998" y="270413"/>
                  </a:lnTo>
                  <a:cubicBezTo>
                    <a:pt x="12088" y="270413"/>
                    <a:pt x="0" y="258325"/>
                    <a:pt x="0" y="243415"/>
                  </a:cubicBezTo>
                  <a:lnTo>
                    <a:pt x="0" y="26998"/>
                  </a:lnTo>
                  <a:cubicBezTo>
                    <a:pt x="0" y="12088"/>
                    <a:pt x="12088" y="0"/>
                    <a:pt x="26998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559171" cy="3180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Lucidchart / UML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diseño de arquitectura (BD, backend y frontend).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169753" y="3428760"/>
            <a:ext cx="7974247" cy="939680"/>
            <a:chOff x="0" y="0"/>
            <a:chExt cx="10632329" cy="1252907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10632329" cy="1252907"/>
              <a:chOff x="0" y="0"/>
              <a:chExt cx="2150753" cy="253443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2150753" cy="253443"/>
              </a:xfrm>
              <a:custGeom>
                <a:avLst/>
                <a:gdLst/>
                <a:ahLst/>
                <a:cxnLst/>
                <a:rect r="r" b="b" t="t" l="l"/>
                <a:pathLst>
                  <a:path h="253443" w="2150753">
                    <a:moveTo>
                      <a:pt x="19417" y="0"/>
                    </a:moveTo>
                    <a:lnTo>
                      <a:pt x="2131336" y="0"/>
                    </a:lnTo>
                    <a:cubicBezTo>
                      <a:pt x="2142060" y="0"/>
                      <a:pt x="2150753" y="8693"/>
                      <a:pt x="2150753" y="19417"/>
                    </a:cubicBezTo>
                    <a:lnTo>
                      <a:pt x="2150753" y="234026"/>
                    </a:lnTo>
                    <a:cubicBezTo>
                      <a:pt x="2150753" y="239176"/>
                      <a:pt x="2148707" y="244115"/>
                      <a:pt x="2145066" y="247756"/>
                    </a:cubicBezTo>
                    <a:cubicBezTo>
                      <a:pt x="2141425" y="251398"/>
                      <a:pt x="2136486" y="253443"/>
                      <a:pt x="2131336" y="253443"/>
                    </a:cubicBezTo>
                    <a:lnTo>
                      <a:pt x="19417" y="253443"/>
                    </a:lnTo>
                    <a:cubicBezTo>
                      <a:pt x="8693" y="253443"/>
                      <a:pt x="0" y="244750"/>
                      <a:pt x="0" y="234026"/>
                    </a:cubicBezTo>
                    <a:lnTo>
                      <a:pt x="0" y="19417"/>
                    </a:lnTo>
                    <a:cubicBezTo>
                      <a:pt x="0" y="8693"/>
                      <a:pt x="8693" y="0"/>
                      <a:pt x="19417" y="0"/>
                    </a:cubicBezTo>
                    <a:close/>
                  </a:path>
                </a:pathLst>
              </a:custGeom>
              <a:solidFill>
                <a:srgbClr val="00AEEF">
                  <a:alpha val="63922"/>
                </a:srgbClr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2150753" cy="301068"/>
              </a:xfrm>
              <a:prstGeom prst="rect">
                <a:avLst/>
              </a:prstGeom>
            </p:spPr>
            <p:txBody>
              <a:bodyPr anchor="ctr" rtlCol="false" tIns="51205" lIns="51205" bIns="51205" rIns="51205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107577"/>
              <a:ext cx="10632329" cy="990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b="true" sz="217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</a:t>
              </a:r>
              <a:r>
                <a:rPr lang="en-US" b="true" sz="217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ETIVO: DEFINIR ALCANCE, VALIDAR PROCESOS Y ORGANIZAR EL BACKLOG EN SCRUM.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0065624" y="3428760"/>
            <a:ext cx="7974247" cy="939680"/>
            <a:chOff x="0" y="0"/>
            <a:chExt cx="10632329" cy="1252907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10632329" cy="1252907"/>
              <a:chOff x="0" y="0"/>
              <a:chExt cx="2150753" cy="253443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2150753" cy="253443"/>
              </a:xfrm>
              <a:custGeom>
                <a:avLst/>
                <a:gdLst/>
                <a:ahLst/>
                <a:cxnLst/>
                <a:rect r="r" b="b" t="t" l="l"/>
                <a:pathLst>
                  <a:path h="253443" w="2150753">
                    <a:moveTo>
                      <a:pt x="19417" y="0"/>
                    </a:moveTo>
                    <a:lnTo>
                      <a:pt x="2131336" y="0"/>
                    </a:lnTo>
                    <a:cubicBezTo>
                      <a:pt x="2142060" y="0"/>
                      <a:pt x="2150753" y="8693"/>
                      <a:pt x="2150753" y="19417"/>
                    </a:cubicBezTo>
                    <a:lnTo>
                      <a:pt x="2150753" y="234026"/>
                    </a:lnTo>
                    <a:cubicBezTo>
                      <a:pt x="2150753" y="239176"/>
                      <a:pt x="2148707" y="244115"/>
                      <a:pt x="2145066" y="247756"/>
                    </a:cubicBezTo>
                    <a:cubicBezTo>
                      <a:pt x="2141425" y="251398"/>
                      <a:pt x="2136486" y="253443"/>
                      <a:pt x="2131336" y="253443"/>
                    </a:cubicBezTo>
                    <a:lnTo>
                      <a:pt x="19417" y="253443"/>
                    </a:lnTo>
                    <a:cubicBezTo>
                      <a:pt x="8693" y="253443"/>
                      <a:pt x="0" y="244750"/>
                      <a:pt x="0" y="234026"/>
                    </a:cubicBezTo>
                    <a:lnTo>
                      <a:pt x="0" y="19417"/>
                    </a:lnTo>
                    <a:cubicBezTo>
                      <a:pt x="0" y="8693"/>
                      <a:pt x="8693" y="0"/>
                      <a:pt x="19417" y="0"/>
                    </a:cubicBezTo>
                    <a:close/>
                  </a:path>
                </a:pathLst>
              </a:custGeom>
              <a:solidFill>
                <a:srgbClr val="00AEEF">
                  <a:alpha val="63922"/>
                </a:srgbClr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0" y="-47625"/>
                <a:ext cx="2150753" cy="301068"/>
              </a:xfrm>
              <a:prstGeom prst="rect">
                <a:avLst/>
              </a:prstGeom>
            </p:spPr>
            <p:txBody>
              <a:bodyPr anchor="ctr" rtlCol="false" tIns="51205" lIns="51205" bIns="51205" rIns="51205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39" id="39"/>
            <p:cNvSpPr txBox="true"/>
            <p:nvPr/>
          </p:nvSpPr>
          <p:spPr>
            <a:xfrm rot="0">
              <a:off x="0" y="107577"/>
              <a:ext cx="10632329" cy="990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b="true" sz="217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OBJETIVO: CREAR LA ESTRUCTURA TÉCNICA Y VALIDAR LA EXPERIENCIA DE USUARIO.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V="true">
            <a:off x="9446503" y="2550450"/>
            <a:ext cx="0" cy="7568972"/>
          </a:xfrm>
          <a:prstGeom prst="line">
            <a:avLst/>
          </a:prstGeom>
          <a:ln cap="flat" w="38100">
            <a:solidFill>
              <a:srgbClr val="5E4FA5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55801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686292" y="4641418"/>
            <a:ext cx="6457708" cy="1723667"/>
            <a:chOff x="0" y="0"/>
            <a:chExt cx="1755621" cy="4686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755621" cy="468604"/>
            </a:xfrm>
            <a:custGeom>
              <a:avLst/>
              <a:gdLst/>
              <a:ahLst/>
              <a:cxnLst/>
              <a:rect r="r" b="b" t="t" l="l"/>
              <a:pathLst>
                <a:path h="468604" w="1755621">
                  <a:moveTo>
                    <a:pt x="23977" y="0"/>
                  </a:moveTo>
                  <a:lnTo>
                    <a:pt x="1731644" y="0"/>
                  </a:lnTo>
                  <a:cubicBezTo>
                    <a:pt x="1744886" y="0"/>
                    <a:pt x="1755621" y="10735"/>
                    <a:pt x="1755621" y="23977"/>
                  </a:cubicBezTo>
                  <a:lnTo>
                    <a:pt x="1755621" y="444626"/>
                  </a:lnTo>
                  <a:cubicBezTo>
                    <a:pt x="1755621" y="457869"/>
                    <a:pt x="1744886" y="468604"/>
                    <a:pt x="1731644" y="468604"/>
                  </a:cubicBezTo>
                  <a:lnTo>
                    <a:pt x="23977" y="468604"/>
                  </a:lnTo>
                  <a:cubicBezTo>
                    <a:pt x="10735" y="468604"/>
                    <a:pt x="0" y="457869"/>
                    <a:pt x="0" y="444626"/>
                  </a:cubicBezTo>
                  <a:lnTo>
                    <a:pt x="0" y="23977"/>
                  </a:lnTo>
                  <a:cubicBezTo>
                    <a:pt x="0" y="10735"/>
                    <a:pt x="10735" y="0"/>
                    <a:pt x="23977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755621" cy="5162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React.js 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desarrollo de la interfaz de usuario responsiva.</a:t>
              </a:r>
            </a:p>
            <a:p>
              <a:pPr algn="l" marL="496571" indent="-248285" lvl="1">
                <a:lnSpc>
                  <a:spcPts val="3220"/>
                </a:lnSpc>
                <a:buFont typeface="Arial"/>
                <a:buChar char="•"/>
              </a:pPr>
              <a:r>
                <a:rPr lang="en-US" b="true" sz="23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React Calendar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gestión de reservas de espacios.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33969" y="3235013"/>
            <a:ext cx="7974247" cy="939680"/>
            <a:chOff x="0" y="0"/>
            <a:chExt cx="10632329" cy="125290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632329" cy="1252907"/>
              <a:chOff x="0" y="0"/>
              <a:chExt cx="2150753" cy="2534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50753" cy="253443"/>
              </a:xfrm>
              <a:custGeom>
                <a:avLst/>
                <a:gdLst/>
                <a:ahLst/>
                <a:cxnLst/>
                <a:rect r="r" b="b" t="t" l="l"/>
                <a:pathLst>
                  <a:path h="253443" w="2150753">
                    <a:moveTo>
                      <a:pt x="19417" y="0"/>
                    </a:moveTo>
                    <a:lnTo>
                      <a:pt x="2131336" y="0"/>
                    </a:lnTo>
                    <a:cubicBezTo>
                      <a:pt x="2142060" y="0"/>
                      <a:pt x="2150753" y="8693"/>
                      <a:pt x="2150753" y="19417"/>
                    </a:cubicBezTo>
                    <a:lnTo>
                      <a:pt x="2150753" y="234026"/>
                    </a:lnTo>
                    <a:cubicBezTo>
                      <a:pt x="2150753" y="239176"/>
                      <a:pt x="2148707" y="244115"/>
                      <a:pt x="2145066" y="247756"/>
                    </a:cubicBezTo>
                    <a:cubicBezTo>
                      <a:pt x="2141425" y="251398"/>
                      <a:pt x="2136486" y="253443"/>
                      <a:pt x="2131336" y="253443"/>
                    </a:cubicBezTo>
                    <a:lnTo>
                      <a:pt x="19417" y="253443"/>
                    </a:lnTo>
                    <a:cubicBezTo>
                      <a:pt x="8693" y="253443"/>
                      <a:pt x="0" y="244750"/>
                      <a:pt x="0" y="234026"/>
                    </a:cubicBezTo>
                    <a:lnTo>
                      <a:pt x="0" y="19417"/>
                    </a:lnTo>
                    <a:cubicBezTo>
                      <a:pt x="0" y="8693"/>
                      <a:pt x="8693" y="0"/>
                      <a:pt x="19417" y="0"/>
                    </a:cubicBezTo>
                    <a:close/>
                  </a:path>
                </a:pathLst>
              </a:custGeom>
              <a:solidFill>
                <a:srgbClr val="00AEEF">
                  <a:alpha val="63922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2150753" cy="301068"/>
              </a:xfrm>
              <a:prstGeom prst="rect">
                <a:avLst/>
              </a:prstGeom>
            </p:spPr>
            <p:txBody>
              <a:bodyPr anchor="ctr" rtlCol="false" tIns="51205" lIns="51205" bIns="51205" rIns="51205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07577"/>
              <a:ext cx="10632329" cy="990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b="true" sz="217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OBJETIVO: IMPLEMENTAR MÓDULOS DE NOTICIAS, COMUNICACIÓN, ACTIVIDADES Y CERTIFICADOS.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033969" y="4641418"/>
            <a:ext cx="1347261" cy="1258005"/>
          </a:xfrm>
          <a:custGeom>
            <a:avLst/>
            <a:gdLst/>
            <a:ahLst/>
            <a:cxnLst/>
            <a:rect r="r" b="b" t="t" l="l"/>
            <a:pathLst>
              <a:path h="1258005" w="1347261">
                <a:moveTo>
                  <a:pt x="0" y="0"/>
                </a:moveTo>
                <a:lnTo>
                  <a:pt x="1347261" y="0"/>
                </a:lnTo>
                <a:lnTo>
                  <a:pt x="1347261" y="1258005"/>
                </a:lnTo>
                <a:lnTo>
                  <a:pt x="0" y="1258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60645" y="6765134"/>
            <a:ext cx="1156840" cy="1156840"/>
          </a:xfrm>
          <a:custGeom>
            <a:avLst/>
            <a:gdLst/>
            <a:ahLst/>
            <a:cxnLst/>
            <a:rect r="r" b="b" t="t" l="l"/>
            <a:pathLst>
              <a:path h="1156840" w="1156840">
                <a:moveTo>
                  <a:pt x="0" y="0"/>
                </a:moveTo>
                <a:lnTo>
                  <a:pt x="1156839" y="0"/>
                </a:lnTo>
                <a:lnTo>
                  <a:pt x="1156839" y="1156840"/>
                </a:lnTo>
                <a:lnTo>
                  <a:pt x="0" y="11568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124391" y="6701672"/>
            <a:ext cx="1189795" cy="1220302"/>
          </a:xfrm>
          <a:custGeom>
            <a:avLst/>
            <a:gdLst/>
            <a:ahLst/>
            <a:cxnLst/>
            <a:rect r="r" b="b" t="t" l="l"/>
            <a:pathLst>
              <a:path h="1220302" w="1189795">
                <a:moveTo>
                  <a:pt x="0" y="0"/>
                </a:moveTo>
                <a:lnTo>
                  <a:pt x="1189795" y="0"/>
                </a:lnTo>
                <a:lnTo>
                  <a:pt x="1189795" y="1220302"/>
                </a:lnTo>
                <a:lnTo>
                  <a:pt x="0" y="12203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021092" y="6740117"/>
            <a:ext cx="1181858" cy="1181858"/>
          </a:xfrm>
          <a:custGeom>
            <a:avLst/>
            <a:gdLst/>
            <a:ahLst/>
            <a:cxnLst/>
            <a:rect r="r" b="b" t="t" l="l"/>
            <a:pathLst>
              <a:path h="1181858" w="1181858">
                <a:moveTo>
                  <a:pt x="0" y="0"/>
                </a:moveTo>
                <a:lnTo>
                  <a:pt x="1181858" y="0"/>
                </a:lnTo>
                <a:lnTo>
                  <a:pt x="1181858" y="1181857"/>
                </a:lnTo>
                <a:lnTo>
                  <a:pt x="0" y="118185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261721" y="8385487"/>
            <a:ext cx="5143059" cy="1323617"/>
            <a:chOff x="0" y="0"/>
            <a:chExt cx="1398215" cy="3598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98215" cy="359844"/>
            </a:xfrm>
            <a:custGeom>
              <a:avLst/>
              <a:gdLst/>
              <a:ahLst/>
              <a:cxnLst/>
              <a:rect r="r" b="b" t="t" l="l"/>
              <a:pathLst>
                <a:path h="359844" w="1398215">
                  <a:moveTo>
                    <a:pt x="30106" y="0"/>
                  </a:moveTo>
                  <a:lnTo>
                    <a:pt x="1368109" y="0"/>
                  </a:lnTo>
                  <a:cubicBezTo>
                    <a:pt x="1376093" y="0"/>
                    <a:pt x="1383751" y="3172"/>
                    <a:pt x="1389397" y="8818"/>
                  </a:cubicBezTo>
                  <a:cubicBezTo>
                    <a:pt x="1395043" y="14464"/>
                    <a:pt x="1398215" y="22122"/>
                    <a:pt x="1398215" y="30106"/>
                  </a:cubicBezTo>
                  <a:lnTo>
                    <a:pt x="1398215" y="329738"/>
                  </a:lnTo>
                  <a:cubicBezTo>
                    <a:pt x="1398215" y="337723"/>
                    <a:pt x="1395043" y="345380"/>
                    <a:pt x="1389397" y="351026"/>
                  </a:cubicBezTo>
                  <a:cubicBezTo>
                    <a:pt x="1383751" y="356672"/>
                    <a:pt x="1376093" y="359844"/>
                    <a:pt x="1368109" y="359844"/>
                  </a:cubicBezTo>
                  <a:lnTo>
                    <a:pt x="30106" y="359844"/>
                  </a:lnTo>
                  <a:cubicBezTo>
                    <a:pt x="22122" y="359844"/>
                    <a:pt x="14464" y="356672"/>
                    <a:pt x="8818" y="351026"/>
                  </a:cubicBezTo>
                  <a:cubicBezTo>
                    <a:pt x="3172" y="345380"/>
                    <a:pt x="0" y="337723"/>
                    <a:pt x="0" y="329738"/>
                  </a:cubicBezTo>
                  <a:lnTo>
                    <a:pt x="0" y="30106"/>
                  </a:lnTo>
                  <a:cubicBezTo>
                    <a:pt x="0" y="22122"/>
                    <a:pt x="3172" y="14464"/>
                    <a:pt x="8818" y="8818"/>
                  </a:cubicBezTo>
                  <a:cubicBezTo>
                    <a:pt x="14464" y="3172"/>
                    <a:pt x="22122" y="0"/>
                    <a:pt x="30106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398215" cy="4074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Twilio / WhatsApp API, SendGrid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notificaciones y comunicación con vecinos.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564958" y="2525095"/>
            <a:ext cx="5453091" cy="87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b="true" sz="25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4. DESARROLLO BACKEND</a:t>
            </a:r>
          </a:p>
          <a:p>
            <a:pPr algn="ctr">
              <a:lnSpc>
                <a:spcPts val="3564"/>
              </a:lnSpc>
            </a:pPr>
          </a:p>
        </p:txBody>
      </p:sp>
      <p:grpSp>
        <p:nvGrpSpPr>
          <p:cNvPr name="Group 19" id="19"/>
          <p:cNvGrpSpPr/>
          <p:nvPr/>
        </p:nvGrpSpPr>
        <p:grpSpPr>
          <a:xfrm rot="0">
            <a:off x="10313753" y="3235013"/>
            <a:ext cx="7185457" cy="939680"/>
            <a:chOff x="0" y="0"/>
            <a:chExt cx="9580610" cy="1252907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9580610" cy="1252907"/>
              <a:chOff x="0" y="0"/>
              <a:chExt cx="1938007" cy="253443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1938007" cy="253443"/>
              </a:xfrm>
              <a:custGeom>
                <a:avLst/>
                <a:gdLst/>
                <a:ahLst/>
                <a:cxnLst/>
                <a:rect r="r" b="b" t="t" l="l"/>
                <a:pathLst>
                  <a:path h="253443" w="1938007">
                    <a:moveTo>
                      <a:pt x="21549" y="0"/>
                    </a:moveTo>
                    <a:lnTo>
                      <a:pt x="1916458" y="0"/>
                    </a:lnTo>
                    <a:cubicBezTo>
                      <a:pt x="1928359" y="0"/>
                      <a:pt x="1938007" y="9648"/>
                      <a:pt x="1938007" y="21549"/>
                    </a:cubicBezTo>
                    <a:lnTo>
                      <a:pt x="1938007" y="231895"/>
                    </a:lnTo>
                    <a:cubicBezTo>
                      <a:pt x="1938007" y="243796"/>
                      <a:pt x="1928359" y="253443"/>
                      <a:pt x="1916458" y="253443"/>
                    </a:cubicBezTo>
                    <a:lnTo>
                      <a:pt x="21549" y="253443"/>
                    </a:lnTo>
                    <a:cubicBezTo>
                      <a:pt x="9648" y="253443"/>
                      <a:pt x="0" y="243796"/>
                      <a:pt x="0" y="231895"/>
                    </a:cubicBezTo>
                    <a:lnTo>
                      <a:pt x="0" y="21549"/>
                    </a:lnTo>
                    <a:cubicBezTo>
                      <a:pt x="0" y="9648"/>
                      <a:pt x="9648" y="0"/>
                      <a:pt x="21549" y="0"/>
                    </a:cubicBezTo>
                    <a:close/>
                  </a:path>
                </a:pathLst>
              </a:custGeom>
              <a:solidFill>
                <a:srgbClr val="00AEEF">
                  <a:alpha val="63922"/>
                </a:srgbClr>
              </a:solidFill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47625"/>
                <a:ext cx="1938007" cy="301068"/>
              </a:xfrm>
              <a:prstGeom prst="rect">
                <a:avLst/>
              </a:prstGeom>
            </p:spPr>
            <p:txBody>
              <a:bodyPr anchor="ctr" rtlCol="false" tIns="51205" lIns="51205" bIns="51205" rIns="51205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107577"/>
              <a:ext cx="9580610" cy="990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b="true" sz="217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OBJETIVO: IMPLEMENTAR MÓDULOS DE VECINOS, PROYECTOS, SEGURIDAD Y ADMINISTRACIÓN.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0145240" y="4641418"/>
            <a:ext cx="1684541" cy="1033887"/>
          </a:xfrm>
          <a:custGeom>
            <a:avLst/>
            <a:gdLst/>
            <a:ahLst/>
            <a:cxnLst/>
            <a:rect r="r" b="b" t="t" l="l"/>
            <a:pathLst>
              <a:path h="1033887" w="1684541">
                <a:moveTo>
                  <a:pt x="0" y="0"/>
                </a:moveTo>
                <a:lnTo>
                  <a:pt x="1684541" y="0"/>
                </a:lnTo>
                <a:lnTo>
                  <a:pt x="1684541" y="1033887"/>
                </a:lnTo>
                <a:lnTo>
                  <a:pt x="0" y="103388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337940" y="7086346"/>
            <a:ext cx="1299141" cy="1299141"/>
          </a:xfrm>
          <a:custGeom>
            <a:avLst/>
            <a:gdLst/>
            <a:ahLst/>
            <a:cxnLst/>
            <a:rect r="r" b="b" t="t" l="l"/>
            <a:pathLst>
              <a:path h="1299141" w="1299141">
                <a:moveTo>
                  <a:pt x="0" y="0"/>
                </a:moveTo>
                <a:lnTo>
                  <a:pt x="1299141" y="0"/>
                </a:lnTo>
                <a:lnTo>
                  <a:pt x="1299141" y="1299141"/>
                </a:lnTo>
                <a:lnTo>
                  <a:pt x="0" y="129914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0337940" y="8509312"/>
            <a:ext cx="1299141" cy="1292055"/>
          </a:xfrm>
          <a:custGeom>
            <a:avLst/>
            <a:gdLst/>
            <a:ahLst/>
            <a:cxnLst/>
            <a:rect r="r" b="b" t="t" l="l"/>
            <a:pathLst>
              <a:path h="1292055" w="1299141">
                <a:moveTo>
                  <a:pt x="0" y="0"/>
                </a:moveTo>
                <a:lnTo>
                  <a:pt x="1299141" y="0"/>
                </a:lnTo>
                <a:lnTo>
                  <a:pt x="1299141" y="1292055"/>
                </a:lnTo>
                <a:lnTo>
                  <a:pt x="0" y="129205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PROGRAMAS A UTILIZAR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62056" y="2525095"/>
            <a:ext cx="5453091" cy="43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b="true" sz="25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3. DESARROLLO FRONTEND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2134581" y="4574743"/>
            <a:ext cx="3927008" cy="1063707"/>
            <a:chOff x="0" y="0"/>
            <a:chExt cx="1067614" cy="28918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67614" cy="289184"/>
            </a:xfrm>
            <a:custGeom>
              <a:avLst/>
              <a:gdLst/>
              <a:ahLst/>
              <a:cxnLst/>
              <a:rect r="r" b="b" t="t" l="l"/>
              <a:pathLst>
                <a:path h="289184" w="1067614">
                  <a:moveTo>
                    <a:pt x="39429" y="0"/>
                  </a:moveTo>
                  <a:lnTo>
                    <a:pt x="1028185" y="0"/>
                  </a:lnTo>
                  <a:cubicBezTo>
                    <a:pt x="1038642" y="0"/>
                    <a:pt x="1048671" y="4154"/>
                    <a:pt x="1056065" y="11549"/>
                  </a:cubicBezTo>
                  <a:cubicBezTo>
                    <a:pt x="1063460" y="18943"/>
                    <a:pt x="1067614" y="28972"/>
                    <a:pt x="1067614" y="39429"/>
                  </a:cubicBezTo>
                  <a:lnTo>
                    <a:pt x="1067614" y="249755"/>
                  </a:lnTo>
                  <a:cubicBezTo>
                    <a:pt x="1067614" y="260212"/>
                    <a:pt x="1063460" y="270241"/>
                    <a:pt x="1056065" y="277636"/>
                  </a:cubicBezTo>
                  <a:cubicBezTo>
                    <a:pt x="1048671" y="285030"/>
                    <a:pt x="1038642" y="289184"/>
                    <a:pt x="1028185" y="289184"/>
                  </a:cubicBezTo>
                  <a:lnTo>
                    <a:pt x="39429" y="289184"/>
                  </a:lnTo>
                  <a:cubicBezTo>
                    <a:pt x="28972" y="289184"/>
                    <a:pt x="18943" y="285030"/>
                    <a:pt x="11549" y="277636"/>
                  </a:cubicBezTo>
                  <a:cubicBezTo>
                    <a:pt x="4154" y="270241"/>
                    <a:pt x="0" y="260212"/>
                    <a:pt x="0" y="249755"/>
                  </a:cubicBezTo>
                  <a:lnTo>
                    <a:pt x="0" y="39429"/>
                  </a:lnTo>
                  <a:cubicBezTo>
                    <a:pt x="0" y="28972"/>
                    <a:pt x="4154" y="18943"/>
                    <a:pt x="11549" y="11549"/>
                  </a:cubicBezTo>
                  <a:cubicBezTo>
                    <a:pt x="18943" y="4154"/>
                    <a:pt x="28972" y="0"/>
                    <a:pt x="39429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47625"/>
              <a:ext cx="1067614" cy="336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lógica de negocio y APIs.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145240" y="5899423"/>
            <a:ext cx="7522483" cy="1063707"/>
            <a:chOff x="0" y="0"/>
            <a:chExt cx="2045096" cy="289184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045096" cy="289184"/>
            </a:xfrm>
            <a:custGeom>
              <a:avLst/>
              <a:gdLst/>
              <a:ahLst/>
              <a:cxnLst/>
              <a:rect r="r" b="b" t="t" l="l"/>
              <a:pathLst>
                <a:path h="289184" w="2045096">
                  <a:moveTo>
                    <a:pt x="20583" y="0"/>
                  </a:moveTo>
                  <a:lnTo>
                    <a:pt x="2024512" y="0"/>
                  </a:lnTo>
                  <a:cubicBezTo>
                    <a:pt x="2029972" y="0"/>
                    <a:pt x="2035207" y="2169"/>
                    <a:pt x="2039067" y="6029"/>
                  </a:cubicBezTo>
                  <a:cubicBezTo>
                    <a:pt x="2042927" y="9889"/>
                    <a:pt x="2045096" y="15124"/>
                    <a:pt x="2045096" y="20583"/>
                  </a:cubicBezTo>
                  <a:lnTo>
                    <a:pt x="2045096" y="268601"/>
                  </a:lnTo>
                  <a:cubicBezTo>
                    <a:pt x="2045096" y="279969"/>
                    <a:pt x="2035880" y="289184"/>
                    <a:pt x="2024512" y="289184"/>
                  </a:cubicBezTo>
                  <a:lnTo>
                    <a:pt x="20583" y="289184"/>
                  </a:lnTo>
                  <a:cubicBezTo>
                    <a:pt x="9216" y="289184"/>
                    <a:pt x="0" y="279969"/>
                    <a:pt x="0" y="268601"/>
                  </a:cubicBezTo>
                  <a:lnTo>
                    <a:pt x="0" y="20583"/>
                  </a:lnTo>
                  <a:cubicBezTo>
                    <a:pt x="0" y="15124"/>
                    <a:pt x="2169" y="9889"/>
                    <a:pt x="6029" y="6029"/>
                  </a:cubicBezTo>
                  <a:cubicBezTo>
                    <a:pt x="9889" y="2169"/>
                    <a:pt x="15124" y="0"/>
                    <a:pt x="20583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47625"/>
              <a:ext cx="2045096" cy="336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ReportLab + QRcode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emisión de certificados en PDF con folio y QR.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829781" y="7220305"/>
            <a:ext cx="5837942" cy="1063707"/>
            <a:chOff x="0" y="0"/>
            <a:chExt cx="1587129" cy="28918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87129" cy="289184"/>
            </a:xfrm>
            <a:custGeom>
              <a:avLst/>
              <a:gdLst/>
              <a:ahLst/>
              <a:cxnLst/>
              <a:rect r="r" b="b" t="t" l="l"/>
              <a:pathLst>
                <a:path h="289184" w="1587129">
                  <a:moveTo>
                    <a:pt x="26523" y="0"/>
                  </a:moveTo>
                  <a:lnTo>
                    <a:pt x="1560606" y="0"/>
                  </a:lnTo>
                  <a:cubicBezTo>
                    <a:pt x="1567641" y="0"/>
                    <a:pt x="1574387" y="2794"/>
                    <a:pt x="1579361" y="7768"/>
                  </a:cubicBezTo>
                  <a:cubicBezTo>
                    <a:pt x="1584335" y="12742"/>
                    <a:pt x="1587129" y="19488"/>
                    <a:pt x="1587129" y="26523"/>
                  </a:cubicBezTo>
                  <a:lnTo>
                    <a:pt x="1587129" y="262661"/>
                  </a:lnTo>
                  <a:cubicBezTo>
                    <a:pt x="1587129" y="269696"/>
                    <a:pt x="1584335" y="276442"/>
                    <a:pt x="1579361" y="281416"/>
                  </a:cubicBezTo>
                  <a:cubicBezTo>
                    <a:pt x="1574387" y="286390"/>
                    <a:pt x="1567641" y="289184"/>
                    <a:pt x="1560606" y="289184"/>
                  </a:cubicBezTo>
                  <a:lnTo>
                    <a:pt x="26523" y="289184"/>
                  </a:lnTo>
                  <a:cubicBezTo>
                    <a:pt x="19488" y="289184"/>
                    <a:pt x="12742" y="286390"/>
                    <a:pt x="7768" y="281416"/>
                  </a:cubicBezTo>
                  <a:cubicBezTo>
                    <a:pt x="2794" y="276442"/>
                    <a:pt x="0" y="269696"/>
                    <a:pt x="0" y="262661"/>
                  </a:cubicBezTo>
                  <a:lnTo>
                    <a:pt x="0" y="26523"/>
                  </a:lnTo>
                  <a:cubicBezTo>
                    <a:pt x="0" y="19488"/>
                    <a:pt x="2794" y="12742"/>
                    <a:pt x="7768" y="7768"/>
                  </a:cubicBezTo>
                  <a:cubicBezTo>
                    <a:pt x="12742" y="2794"/>
                    <a:pt x="19488" y="0"/>
                    <a:pt x="26523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1587129" cy="336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PostgreSQL 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gestión de la base de datos.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1829781" y="8541186"/>
            <a:ext cx="5837942" cy="1063707"/>
            <a:chOff x="0" y="0"/>
            <a:chExt cx="1587129" cy="289184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587129" cy="289184"/>
            </a:xfrm>
            <a:custGeom>
              <a:avLst/>
              <a:gdLst/>
              <a:ahLst/>
              <a:cxnLst/>
              <a:rect r="r" b="b" t="t" l="l"/>
              <a:pathLst>
                <a:path h="289184" w="1587129">
                  <a:moveTo>
                    <a:pt x="26523" y="0"/>
                  </a:moveTo>
                  <a:lnTo>
                    <a:pt x="1560606" y="0"/>
                  </a:lnTo>
                  <a:cubicBezTo>
                    <a:pt x="1567641" y="0"/>
                    <a:pt x="1574387" y="2794"/>
                    <a:pt x="1579361" y="7768"/>
                  </a:cubicBezTo>
                  <a:cubicBezTo>
                    <a:pt x="1584335" y="12742"/>
                    <a:pt x="1587129" y="19488"/>
                    <a:pt x="1587129" y="26523"/>
                  </a:cubicBezTo>
                  <a:lnTo>
                    <a:pt x="1587129" y="262661"/>
                  </a:lnTo>
                  <a:cubicBezTo>
                    <a:pt x="1587129" y="269696"/>
                    <a:pt x="1584335" y="276442"/>
                    <a:pt x="1579361" y="281416"/>
                  </a:cubicBezTo>
                  <a:cubicBezTo>
                    <a:pt x="1574387" y="286390"/>
                    <a:pt x="1567641" y="289184"/>
                    <a:pt x="1560606" y="289184"/>
                  </a:cubicBezTo>
                  <a:lnTo>
                    <a:pt x="26523" y="289184"/>
                  </a:lnTo>
                  <a:cubicBezTo>
                    <a:pt x="19488" y="289184"/>
                    <a:pt x="12742" y="286390"/>
                    <a:pt x="7768" y="281416"/>
                  </a:cubicBezTo>
                  <a:cubicBezTo>
                    <a:pt x="2794" y="276442"/>
                    <a:pt x="0" y="269696"/>
                    <a:pt x="0" y="262661"/>
                  </a:cubicBezTo>
                  <a:lnTo>
                    <a:pt x="0" y="26523"/>
                  </a:lnTo>
                  <a:cubicBezTo>
                    <a:pt x="0" y="19488"/>
                    <a:pt x="2794" y="12742"/>
                    <a:pt x="7768" y="7768"/>
                  </a:cubicBezTo>
                  <a:cubicBezTo>
                    <a:pt x="12742" y="2794"/>
                    <a:pt x="19488" y="0"/>
                    <a:pt x="26523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1587129" cy="336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Python Scripts + DBeaver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migración de datos y consultas.</a:t>
              </a:r>
            </a:p>
          </p:txBody>
        </p:sp>
      </p:grpSp>
      <p:sp>
        <p:nvSpPr>
          <p:cNvPr name="AutoShape 41" id="41"/>
          <p:cNvSpPr/>
          <p:nvPr/>
        </p:nvSpPr>
        <p:spPr>
          <a:xfrm flipV="true">
            <a:off x="9446503" y="2550450"/>
            <a:ext cx="0" cy="7568972"/>
          </a:xfrm>
          <a:prstGeom prst="line">
            <a:avLst/>
          </a:prstGeom>
          <a:ln cap="flat" w="38100">
            <a:solidFill>
              <a:srgbClr val="5E4FA5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55801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3138456" y="5576805"/>
            <a:ext cx="5143059" cy="1063707"/>
            <a:chOff x="0" y="0"/>
            <a:chExt cx="1398215" cy="2891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98215" cy="289184"/>
            </a:xfrm>
            <a:custGeom>
              <a:avLst/>
              <a:gdLst/>
              <a:ahLst/>
              <a:cxnLst/>
              <a:rect r="r" b="b" t="t" l="l"/>
              <a:pathLst>
                <a:path h="289184" w="1398215">
                  <a:moveTo>
                    <a:pt x="30106" y="0"/>
                  </a:moveTo>
                  <a:lnTo>
                    <a:pt x="1368109" y="0"/>
                  </a:lnTo>
                  <a:cubicBezTo>
                    <a:pt x="1376093" y="0"/>
                    <a:pt x="1383751" y="3172"/>
                    <a:pt x="1389397" y="8818"/>
                  </a:cubicBezTo>
                  <a:cubicBezTo>
                    <a:pt x="1395043" y="14464"/>
                    <a:pt x="1398215" y="22122"/>
                    <a:pt x="1398215" y="30106"/>
                  </a:cubicBezTo>
                  <a:lnTo>
                    <a:pt x="1398215" y="259078"/>
                  </a:lnTo>
                  <a:cubicBezTo>
                    <a:pt x="1398215" y="267062"/>
                    <a:pt x="1395043" y="274720"/>
                    <a:pt x="1389397" y="280366"/>
                  </a:cubicBezTo>
                  <a:cubicBezTo>
                    <a:pt x="1383751" y="286012"/>
                    <a:pt x="1376093" y="289184"/>
                    <a:pt x="1368109" y="289184"/>
                  </a:cubicBezTo>
                  <a:lnTo>
                    <a:pt x="30106" y="289184"/>
                  </a:lnTo>
                  <a:cubicBezTo>
                    <a:pt x="22122" y="289184"/>
                    <a:pt x="14464" y="286012"/>
                    <a:pt x="8818" y="280366"/>
                  </a:cubicBezTo>
                  <a:cubicBezTo>
                    <a:pt x="3172" y="274720"/>
                    <a:pt x="0" y="267062"/>
                    <a:pt x="0" y="259078"/>
                  </a:cubicBezTo>
                  <a:lnTo>
                    <a:pt x="0" y="30106"/>
                  </a:lnTo>
                  <a:cubicBezTo>
                    <a:pt x="0" y="22122"/>
                    <a:pt x="3172" y="14464"/>
                    <a:pt x="8818" y="8818"/>
                  </a:cubicBezTo>
                  <a:cubicBezTo>
                    <a:pt x="14464" y="3172"/>
                    <a:pt x="22122" y="0"/>
                    <a:pt x="30106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1398215" cy="336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SonarQube + Postman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pruebas unitarias e integración.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3235013"/>
            <a:ext cx="7974247" cy="939680"/>
            <a:chOff x="0" y="0"/>
            <a:chExt cx="10632329" cy="1252907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632329" cy="1252907"/>
              <a:chOff x="0" y="0"/>
              <a:chExt cx="2150753" cy="25344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150753" cy="253443"/>
              </a:xfrm>
              <a:custGeom>
                <a:avLst/>
                <a:gdLst/>
                <a:ahLst/>
                <a:cxnLst/>
                <a:rect r="r" b="b" t="t" l="l"/>
                <a:pathLst>
                  <a:path h="253443" w="2150753">
                    <a:moveTo>
                      <a:pt x="19417" y="0"/>
                    </a:moveTo>
                    <a:lnTo>
                      <a:pt x="2131336" y="0"/>
                    </a:lnTo>
                    <a:cubicBezTo>
                      <a:pt x="2142060" y="0"/>
                      <a:pt x="2150753" y="8693"/>
                      <a:pt x="2150753" y="19417"/>
                    </a:cubicBezTo>
                    <a:lnTo>
                      <a:pt x="2150753" y="234026"/>
                    </a:lnTo>
                    <a:cubicBezTo>
                      <a:pt x="2150753" y="239176"/>
                      <a:pt x="2148707" y="244115"/>
                      <a:pt x="2145066" y="247756"/>
                    </a:cubicBezTo>
                    <a:cubicBezTo>
                      <a:pt x="2141425" y="251398"/>
                      <a:pt x="2136486" y="253443"/>
                      <a:pt x="2131336" y="253443"/>
                    </a:cubicBezTo>
                    <a:lnTo>
                      <a:pt x="19417" y="253443"/>
                    </a:lnTo>
                    <a:cubicBezTo>
                      <a:pt x="8693" y="253443"/>
                      <a:pt x="0" y="244750"/>
                      <a:pt x="0" y="234026"/>
                    </a:cubicBezTo>
                    <a:lnTo>
                      <a:pt x="0" y="19417"/>
                    </a:lnTo>
                    <a:cubicBezTo>
                      <a:pt x="0" y="8693"/>
                      <a:pt x="8693" y="0"/>
                      <a:pt x="19417" y="0"/>
                    </a:cubicBezTo>
                    <a:close/>
                  </a:path>
                </a:pathLst>
              </a:custGeom>
              <a:solidFill>
                <a:srgbClr val="00AEEF">
                  <a:alpha val="63922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2150753" cy="301068"/>
              </a:xfrm>
              <a:prstGeom prst="rect">
                <a:avLst/>
              </a:prstGeom>
            </p:spPr>
            <p:txBody>
              <a:bodyPr anchor="ctr" rtlCol="false" tIns="51205" lIns="51205" bIns="51205" rIns="51205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0" y="107577"/>
              <a:ext cx="10632329" cy="990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b="true" sz="217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OBJETIVO: VALIDAR USABILIDAD, CORREGIR ERRORES Y ASEGURAR CALIDAD.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138456" y="8194593"/>
            <a:ext cx="5143059" cy="1063707"/>
            <a:chOff x="0" y="0"/>
            <a:chExt cx="1398215" cy="28918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98215" cy="289184"/>
            </a:xfrm>
            <a:custGeom>
              <a:avLst/>
              <a:gdLst/>
              <a:ahLst/>
              <a:cxnLst/>
              <a:rect r="r" b="b" t="t" l="l"/>
              <a:pathLst>
                <a:path h="289184" w="1398215">
                  <a:moveTo>
                    <a:pt x="30106" y="0"/>
                  </a:moveTo>
                  <a:lnTo>
                    <a:pt x="1368109" y="0"/>
                  </a:lnTo>
                  <a:cubicBezTo>
                    <a:pt x="1376093" y="0"/>
                    <a:pt x="1383751" y="3172"/>
                    <a:pt x="1389397" y="8818"/>
                  </a:cubicBezTo>
                  <a:cubicBezTo>
                    <a:pt x="1395043" y="14464"/>
                    <a:pt x="1398215" y="22122"/>
                    <a:pt x="1398215" y="30106"/>
                  </a:cubicBezTo>
                  <a:lnTo>
                    <a:pt x="1398215" y="259078"/>
                  </a:lnTo>
                  <a:cubicBezTo>
                    <a:pt x="1398215" y="267062"/>
                    <a:pt x="1395043" y="274720"/>
                    <a:pt x="1389397" y="280366"/>
                  </a:cubicBezTo>
                  <a:cubicBezTo>
                    <a:pt x="1383751" y="286012"/>
                    <a:pt x="1376093" y="289184"/>
                    <a:pt x="1368109" y="289184"/>
                  </a:cubicBezTo>
                  <a:lnTo>
                    <a:pt x="30106" y="289184"/>
                  </a:lnTo>
                  <a:cubicBezTo>
                    <a:pt x="22122" y="289184"/>
                    <a:pt x="14464" y="286012"/>
                    <a:pt x="8818" y="280366"/>
                  </a:cubicBezTo>
                  <a:cubicBezTo>
                    <a:pt x="3172" y="274720"/>
                    <a:pt x="0" y="267062"/>
                    <a:pt x="0" y="259078"/>
                  </a:cubicBezTo>
                  <a:lnTo>
                    <a:pt x="0" y="30106"/>
                  </a:lnTo>
                  <a:cubicBezTo>
                    <a:pt x="0" y="22122"/>
                    <a:pt x="3172" y="14464"/>
                    <a:pt x="8818" y="8818"/>
                  </a:cubicBezTo>
                  <a:cubicBezTo>
                    <a:pt x="14464" y="3172"/>
                    <a:pt x="22122" y="0"/>
                    <a:pt x="30106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398215" cy="336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20"/>
                </a:lnSpc>
              </a:pPr>
              <a:r>
                <a:rPr lang="en-US" b="true" sz="2300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Google Forms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→ retroalimentación de usuarios simulados.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313753" y="3235013"/>
            <a:ext cx="7185457" cy="939680"/>
            <a:chOff x="0" y="0"/>
            <a:chExt cx="9580610" cy="125290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9580610" cy="1252907"/>
              <a:chOff x="0" y="0"/>
              <a:chExt cx="1938007" cy="253443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38007" cy="253443"/>
              </a:xfrm>
              <a:custGeom>
                <a:avLst/>
                <a:gdLst/>
                <a:ahLst/>
                <a:cxnLst/>
                <a:rect r="r" b="b" t="t" l="l"/>
                <a:pathLst>
                  <a:path h="253443" w="1938007">
                    <a:moveTo>
                      <a:pt x="21549" y="0"/>
                    </a:moveTo>
                    <a:lnTo>
                      <a:pt x="1916458" y="0"/>
                    </a:lnTo>
                    <a:cubicBezTo>
                      <a:pt x="1928359" y="0"/>
                      <a:pt x="1938007" y="9648"/>
                      <a:pt x="1938007" y="21549"/>
                    </a:cubicBezTo>
                    <a:lnTo>
                      <a:pt x="1938007" y="231895"/>
                    </a:lnTo>
                    <a:cubicBezTo>
                      <a:pt x="1938007" y="243796"/>
                      <a:pt x="1928359" y="253443"/>
                      <a:pt x="1916458" y="253443"/>
                    </a:cubicBezTo>
                    <a:lnTo>
                      <a:pt x="21549" y="253443"/>
                    </a:lnTo>
                    <a:cubicBezTo>
                      <a:pt x="9648" y="253443"/>
                      <a:pt x="0" y="243796"/>
                      <a:pt x="0" y="231895"/>
                    </a:cubicBezTo>
                    <a:lnTo>
                      <a:pt x="0" y="21549"/>
                    </a:lnTo>
                    <a:cubicBezTo>
                      <a:pt x="0" y="9648"/>
                      <a:pt x="9648" y="0"/>
                      <a:pt x="21549" y="0"/>
                    </a:cubicBezTo>
                    <a:close/>
                  </a:path>
                </a:pathLst>
              </a:custGeom>
              <a:solidFill>
                <a:srgbClr val="00AEEF">
                  <a:alpha val="63922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47625"/>
                <a:ext cx="1938007" cy="301068"/>
              </a:xfrm>
              <a:prstGeom prst="rect">
                <a:avLst/>
              </a:prstGeom>
            </p:spPr>
            <p:txBody>
              <a:bodyPr anchor="ctr" rtlCol="false" tIns="51205" lIns="51205" bIns="51205" rIns="51205"/>
              <a:lstStyle/>
              <a:p>
                <a:pPr algn="ctr">
                  <a:lnSpc>
                    <a:spcPts val="3220"/>
                  </a:lnSpc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0" y="107577"/>
              <a:ext cx="9580610" cy="9901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38"/>
                </a:lnSpc>
                <a:spcBef>
                  <a:spcPct val="0"/>
                </a:spcBef>
              </a:pPr>
              <a:r>
                <a:rPr lang="en-US" b="true" sz="2170">
                  <a:solidFill>
                    <a:srgbClr val="FFFFFF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OBJETIVO: ENTREGAR EL SISTEMA FUNCIONAL Y DOCUMENTADO A LA JUNTA DE VECINOS.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833660" y="5793681"/>
            <a:ext cx="1693663" cy="1693663"/>
          </a:xfrm>
          <a:custGeom>
            <a:avLst/>
            <a:gdLst/>
            <a:ahLst/>
            <a:cxnLst/>
            <a:rect r="r" b="b" t="t" l="l"/>
            <a:pathLst>
              <a:path h="1693663" w="1693663">
                <a:moveTo>
                  <a:pt x="0" y="0"/>
                </a:moveTo>
                <a:lnTo>
                  <a:pt x="1693663" y="0"/>
                </a:lnTo>
                <a:lnTo>
                  <a:pt x="1693663" y="1693663"/>
                </a:lnTo>
                <a:lnTo>
                  <a:pt x="0" y="16936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 flipV="true">
            <a:off x="9631597" y="2718028"/>
            <a:ext cx="0" cy="7568972"/>
          </a:xfrm>
          <a:prstGeom prst="line">
            <a:avLst/>
          </a:prstGeom>
          <a:ln cap="flat" w="38100">
            <a:solidFill>
              <a:srgbClr val="5E4FA5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489226" y="4715471"/>
            <a:ext cx="2382530" cy="1030584"/>
            <a:chOff x="0" y="0"/>
            <a:chExt cx="3176706" cy="1374112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3176706" cy="1159628"/>
              <a:chOff x="0" y="0"/>
              <a:chExt cx="620856" cy="226638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20856" cy="226638"/>
              </a:xfrm>
              <a:custGeom>
                <a:avLst/>
                <a:gdLst/>
                <a:ahLst/>
                <a:cxnLst/>
                <a:rect r="r" b="b" t="t" l="l"/>
                <a:pathLst>
                  <a:path h="226638" w="620856">
                    <a:moveTo>
                      <a:pt x="67802" y="0"/>
                    </a:moveTo>
                    <a:lnTo>
                      <a:pt x="553054" y="0"/>
                    </a:lnTo>
                    <a:cubicBezTo>
                      <a:pt x="571037" y="0"/>
                      <a:pt x="588282" y="7143"/>
                      <a:pt x="600997" y="19859"/>
                    </a:cubicBezTo>
                    <a:cubicBezTo>
                      <a:pt x="613713" y="32574"/>
                      <a:pt x="620856" y="49820"/>
                      <a:pt x="620856" y="67802"/>
                    </a:cubicBezTo>
                    <a:lnTo>
                      <a:pt x="620856" y="158836"/>
                    </a:lnTo>
                    <a:cubicBezTo>
                      <a:pt x="620856" y="196282"/>
                      <a:pt x="590500" y="226638"/>
                      <a:pt x="553054" y="226638"/>
                    </a:cubicBezTo>
                    <a:lnTo>
                      <a:pt x="67802" y="226638"/>
                    </a:lnTo>
                    <a:cubicBezTo>
                      <a:pt x="49820" y="226638"/>
                      <a:pt x="32574" y="219495"/>
                      <a:pt x="19859" y="206779"/>
                    </a:cubicBezTo>
                    <a:cubicBezTo>
                      <a:pt x="7143" y="194064"/>
                      <a:pt x="0" y="176818"/>
                      <a:pt x="0" y="158836"/>
                    </a:cubicBezTo>
                    <a:lnTo>
                      <a:pt x="0" y="67802"/>
                    </a:lnTo>
                    <a:cubicBezTo>
                      <a:pt x="0" y="49820"/>
                      <a:pt x="7143" y="32574"/>
                      <a:pt x="19859" y="19859"/>
                    </a:cubicBezTo>
                    <a:cubicBezTo>
                      <a:pt x="32574" y="7143"/>
                      <a:pt x="49820" y="0"/>
                      <a:pt x="67802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47625"/>
                <a:ext cx="620856" cy="27426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l">
                  <a:lnSpc>
                    <a:spcPts val="3219"/>
                  </a:lnSpc>
                </a:pP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209708" y="105543"/>
              <a:ext cx="2757290" cy="1268570"/>
            </a:xfrm>
            <a:custGeom>
              <a:avLst/>
              <a:gdLst/>
              <a:ahLst/>
              <a:cxnLst/>
              <a:rect r="r" b="b" t="t" l="l"/>
              <a:pathLst>
                <a:path h="1268570" w="2757290">
                  <a:moveTo>
                    <a:pt x="0" y="0"/>
                  </a:moveTo>
                  <a:lnTo>
                    <a:pt x="2757290" y="0"/>
                  </a:lnTo>
                  <a:lnTo>
                    <a:pt x="2757290" y="1268569"/>
                  </a:lnTo>
                  <a:lnTo>
                    <a:pt x="0" y="1268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2815" r="0" b="-34538"/>
              </a:stretch>
            </a:blip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1028700" y="7763569"/>
            <a:ext cx="1478318" cy="1883207"/>
          </a:xfrm>
          <a:custGeom>
            <a:avLst/>
            <a:gdLst/>
            <a:ahLst/>
            <a:cxnLst/>
            <a:rect r="r" b="b" t="t" l="l"/>
            <a:pathLst>
              <a:path h="1883207" w="1478318">
                <a:moveTo>
                  <a:pt x="0" y="0"/>
                </a:moveTo>
                <a:lnTo>
                  <a:pt x="1478318" y="0"/>
                </a:lnTo>
                <a:lnTo>
                  <a:pt x="1478318" y="1883207"/>
                </a:lnTo>
                <a:lnTo>
                  <a:pt x="0" y="18832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2356152" y="4729974"/>
            <a:ext cx="5143059" cy="1063707"/>
            <a:chOff x="0" y="0"/>
            <a:chExt cx="1398215" cy="28918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98215" cy="289184"/>
            </a:xfrm>
            <a:custGeom>
              <a:avLst/>
              <a:gdLst/>
              <a:ahLst/>
              <a:cxnLst/>
              <a:rect r="r" b="b" t="t" l="l"/>
              <a:pathLst>
                <a:path h="289184" w="1398215">
                  <a:moveTo>
                    <a:pt x="30106" y="0"/>
                  </a:moveTo>
                  <a:lnTo>
                    <a:pt x="1368109" y="0"/>
                  </a:lnTo>
                  <a:cubicBezTo>
                    <a:pt x="1376093" y="0"/>
                    <a:pt x="1383751" y="3172"/>
                    <a:pt x="1389397" y="8818"/>
                  </a:cubicBezTo>
                  <a:cubicBezTo>
                    <a:pt x="1395043" y="14464"/>
                    <a:pt x="1398215" y="22122"/>
                    <a:pt x="1398215" y="30106"/>
                  </a:cubicBezTo>
                  <a:lnTo>
                    <a:pt x="1398215" y="259078"/>
                  </a:lnTo>
                  <a:cubicBezTo>
                    <a:pt x="1398215" y="267062"/>
                    <a:pt x="1395043" y="274720"/>
                    <a:pt x="1389397" y="280366"/>
                  </a:cubicBezTo>
                  <a:cubicBezTo>
                    <a:pt x="1383751" y="286012"/>
                    <a:pt x="1376093" y="289184"/>
                    <a:pt x="1368109" y="289184"/>
                  </a:cubicBezTo>
                  <a:lnTo>
                    <a:pt x="30106" y="289184"/>
                  </a:lnTo>
                  <a:cubicBezTo>
                    <a:pt x="22122" y="289184"/>
                    <a:pt x="14464" y="286012"/>
                    <a:pt x="8818" y="280366"/>
                  </a:cubicBezTo>
                  <a:cubicBezTo>
                    <a:pt x="3172" y="274720"/>
                    <a:pt x="0" y="267062"/>
                    <a:pt x="0" y="259078"/>
                  </a:cubicBezTo>
                  <a:lnTo>
                    <a:pt x="0" y="30106"/>
                  </a:lnTo>
                  <a:cubicBezTo>
                    <a:pt x="0" y="22122"/>
                    <a:pt x="3172" y="14464"/>
                    <a:pt x="8818" y="8818"/>
                  </a:cubicBezTo>
                  <a:cubicBezTo>
                    <a:pt x="14464" y="3172"/>
                    <a:pt x="22122" y="0"/>
                    <a:pt x="30106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1398215" cy="336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GitHub (CI/CD) 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control de versiones y despliegue.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2356152" y="6699862"/>
            <a:ext cx="5143059" cy="1063707"/>
            <a:chOff x="0" y="0"/>
            <a:chExt cx="1398215" cy="28918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1398215" cy="289184"/>
            </a:xfrm>
            <a:custGeom>
              <a:avLst/>
              <a:gdLst/>
              <a:ahLst/>
              <a:cxnLst/>
              <a:rect r="r" b="b" t="t" l="l"/>
              <a:pathLst>
                <a:path h="289184" w="1398215">
                  <a:moveTo>
                    <a:pt x="30106" y="0"/>
                  </a:moveTo>
                  <a:lnTo>
                    <a:pt x="1368109" y="0"/>
                  </a:lnTo>
                  <a:cubicBezTo>
                    <a:pt x="1376093" y="0"/>
                    <a:pt x="1383751" y="3172"/>
                    <a:pt x="1389397" y="8818"/>
                  </a:cubicBezTo>
                  <a:cubicBezTo>
                    <a:pt x="1395043" y="14464"/>
                    <a:pt x="1398215" y="22122"/>
                    <a:pt x="1398215" y="30106"/>
                  </a:cubicBezTo>
                  <a:lnTo>
                    <a:pt x="1398215" y="259078"/>
                  </a:lnTo>
                  <a:cubicBezTo>
                    <a:pt x="1398215" y="267062"/>
                    <a:pt x="1395043" y="274720"/>
                    <a:pt x="1389397" y="280366"/>
                  </a:cubicBezTo>
                  <a:cubicBezTo>
                    <a:pt x="1383751" y="286012"/>
                    <a:pt x="1376093" y="289184"/>
                    <a:pt x="1368109" y="289184"/>
                  </a:cubicBezTo>
                  <a:lnTo>
                    <a:pt x="30106" y="289184"/>
                  </a:lnTo>
                  <a:cubicBezTo>
                    <a:pt x="22122" y="289184"/>
                    <a:pt x="14464" y="286012"/>
                    <a:pt x="8818" y="280366"/>
                  </a:cubicBezTo>
                  <a:cubicBezTo>
                    <a:pt x="3172" y="274720"/>
                    <a:pt x="0" y="267062"/>
                    <a:pt x="0" y="259078"/>
                  </a:cubicBezTo>
                  <a:lnTo>
                    <a:pt x="0" y="30106"/>
                  </a:lnTo>
                  <a:cubicBezTo>
                    <a:pt x="0" y="22122"/>
                    <a:pt x="3172" y="14464"/>
                    <a:pt x="8818" y="8818"/>
                  </a:cubicBezTo>
                  <a:cubicBezTo>
                    <a:pt x="14464" y="3172"/>
                    <a:pt x="22122" y="0"/>
                    <a:pt x="30106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1398215" cy="336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Docker / Servidor local 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puesta en producción del sistema.</a:t>
              </a: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12356152" y="8583069"/>
            <a:ext cx="5143059" cy="1063707"/>
            <a:chOff x="0" y="0"/>
            <a:chExt cx="1398215" cy="289184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398215" cy="289184"/>
            </a:xfrm>
            <a:custGeom>
              <a:avLst/>
              <a:gdLst/>
              <a:ahLst/>
              <a:cxnLst/>
              <a:rect r="r" b="b" t="t" l="l"/>
              <a:pathLst>
                <a:path h="289184" w="1398215">
                  <a:moveTo>
                    <a:pt x="30106" y="0"/>
                  </a:moveTo>
                  <a:lnTo>
                    <a:pt x="1368109" y="0"/>
                  </a:lnTo>
                  <a:cubicBezTo>
                    <a:pt x="1376093" y="0"/>
                    <a:pt x="1383751" y="3172"/>
                    <a:pt x="1389397" y="8818"/>
                  </a:cubicBezTo>
                  <a:cubicBezTo>
                    <a:pt x="1395043" y="14464"/>
                    <a:pt x="1398215" y="22122"/>
                    <a:pt x="1398215" y="30106"/>
                  </a:cubicBezTo>
                  <a:lnTo>
                    <a:pt x="1398215" y="259078"/>
                  </a:lnTo>
                  <a:cubicBezTo>
                    <a:pt x="1398215" y="267062"/>
                    <a:pt x="1395043" y="274720"/>
                    <a:pt x="1389397" y="280366"/>
                  </a:cubicBezTo>
                  <a:cubicBezTo>
                    <a:pt x="1383751" y="286012"/>
                    <a:pt x="1376093" y="289184"/>
                    <a:pt x="1368109" y="289184"/>
                  </a:cubicBezTo>
                  <a:lnTo>
                    <a:pt x="30106" y="289184"/>
                  </a:lnTo>
                  <a:cubicBezTo>
                    <a:pt x="22122" y="289184"/>
                    <a:pt x="14464" y="286012"/>
                    <a:pt x="8818" y="280366"/>
                  </a:cubicBezTo>
                  <a:cubicBezTo>
                    <a:pt x="3172" y="274720"/>
                    <a:pt x="0" y="267062"/>
                    <a:pt x="0" y="259078"/>
                  </a:cubicBezTo>
                  <a:lnTo>
                    <a:pt x="0" y="30106"/>
                  </a:lnTo>
                  <a:cubicBezTo>
                    <a:pt x="0" y="22122"/>
                    <a:pt x="3172" y="14464"/>
                    <a:pt x="8818" y="8818"/>
                  </a:cubicBezTo>
                  <a:cubicBezTo>
                    <a:pt x="14464" y="3172"/>
                    <a:pt x="22122" y="0"/>
                    <a:pt x="30106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398215" cy="3368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220"/>
                </a:lnSpc>
              </a:pPr>
              <a:r>
                <a:rPr lang="en-US" sz="2300" b="true">
                  <a:solidFill>
                    <a:srgbClr val="FFFFFF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Manuales técnicos y de usuario </a:t>
              </a:r>
              <a:r>
                <a:rPr lang="en-US" sz="2300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→ capacitación final.</a:t>
              </a: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10316510" y="4574743"/>
            <a:ext cx="1624095" cy="1624095"/>
          </a:xfrm>
          <a:custGeom>
            <a:avLst/>
            <a:gdLst/>
            <a:ahLst/>
            <a:cxnLst/>
            <a:rect r="r" b="b" t="t" l="l"/>
            <a:pathLst>
              <a:path h="1624095" w="1624095">
                <a:moveTo>
                  <a:pt x="0" y="0"/>
                </a:moveTo>
                <a:lnTo>
                  <a:pt x="1624095" y="0"/>
                </a:lnTo>
                <a:lnTo>
                  <a:pt x="1624095" y="1624094"/>
                </a:lnTo>
                <a:lnTo>
                  <a:pt x="0" y="162409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7" id="37"/>
          <p:cNvSpPr/>
          <p:nvPr/>
        </p:nvSpPr>
        <p:spPr>
          <a:xfrm flipH="false" flipV="false" rot="0">
            <a:off x="10316510" y="6380484"/>
            <a:ext cx="1772458" cy="1772458"/>
          </a:xfrm>
          <a:custGeom>
            <a:avLst/>
            <a:gdLst/>
            <a:ahLst/>
            <a:cxnLst/>
            <a:rect r="r" b="b" t="t" l="l"/>
            <a:pathLst>
              <a:path h="1772458" w="1772458">
                <a:moveTo>
                  <a:pt x="0" y="0"/>
                </a:moveTo>
                <a:lnTo>
                  <a:pt x="1772458" y="0"/>
                </a:lnTo>
                <a:lnTo>
                  <a:pt x="1772458" y="1772457"/>
                </a:lnTo>
                <a:lnTo>
                  <a:pt x="0" y="17724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8" id="38"/>
          <p:cNvSpPr/>
          <p:nvPr/>
        </p:nvSpPr>
        <p:spPr>
          <a:xfrm flipH="false" flipV="false" rot="0">
            <a:off x="10564958" y="8375568"/>
            <a:ext cx="1524010" cy="1573172"/>
          </a:xfrm>
          <a:custGeom>
            <a:avLst/>
            <a:gdLst/>
            <a:ahLst/>
            <a:cxnLst/>
            <a:rect r="r" b="b" t="t" l="l"/>
            <a:pathLst>
              <a:path h="1573172" w="1524010">
                <a:moveTo>
                  <a:pt x="0" y="0"/>
                </a:moveTo>
                <a:lnTo>
                  <a:pt x="1524010" y="0"/>
                </a:lnTo>
                <a:lnTo>
                  <a:pt x="1524010" y="1573172"/>
                </a:lnTo>
                <a:lnTo>
                  <a:pt x="0" y="1573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9" id="39"/>
          <p:cNvSpPr txBox="true"/>
          <p:nvPr/>
        </p:nvSpPr>
        <p:spPr>
          <a:xfrm rot="0">
            <a:off x="10564958" y="2525095"/>
            <a:ext cx="5453091" cy="43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b="true" sz="25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6. DESPLIEGUE Y ENTREGA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PROGRAMAS A UTILIZAR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14219" y="2525095"/>
            <a:ext cx="5453091" cy="43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b="true" sz="25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5. PRUEBAS E INTEGRACIÓN (QA)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315768" y="2073004"/>
            <a:ext cx="15656465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315768" y="2710733"/>
            <a:ext cx="591984" cy="614460"/>
          </a:xfrm>
          <a:custGeom>
            <a:avLst/>
            <a:gdLst/>
            <a:ahLst/>
            <a:cxnLst/>
            <a:rect r="r" b="b" t="t" l="l"/>
            <a:pathLst>
              <a:path h="614460" w="591984">
                <a:moveTo>
                  <a:pt x="0" y="0"/>
                </a:moveTo>
                <a:lnTo>
                  <a:pt x="591983" y="0"/>
                </a:lnTo>
                <a:lnTo>
                  <a:pt x="591983" y="614460"/>
                </a:lnTo>
                <a:lnTo>
                  <a:pt x="0" y="614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3" t="0" r="-1833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5768" y="4382228"/>
            <a:ext cx="591984" cy="614460"/>
          </a:xfrm>
          <a:custGeom>
            <a:avLst/>
            <a:gdLst/>
            <a:ahLst/>
            <a:cxnLst/>
            <a:rect r="r" b="b" t="t" l="l"/>
            <a:pathLst>
              <a:path h="614460" w="591984">
                <a:moveTo>
                  <a:pt x="0" y="0"/>
                </a:moveTo>
                <a:lnTo>
                  <a:pt x="591983" y="0"/>
                </a:lnTo>
                <a:lnTo>
                  <a:pt x="591983" y="614460"/>
                </a:lnTo>
                <a:lnTo>
                  <a:pt x="0" y="614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33" t="0" r="-1833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15768" y="7812649"/>
            <a:ext cx="591984" cy="614460"/>
          </a:xfrm>
          <a:custGeom>
            <a:avLst/>
            <a:gdLst/>
            <a:ahLst/>
            <a:cxnLst/>
            <a:rect r="r" b="b" t="t" l="l"/>
            <a:pathLst>
              <a:path h="614460" w="591984">
                <a:moveTo>
                  <a:pt x="0" y="0"/>
                </a:moveTo>
                <a:lnTo>
                  <a:pt x="591983" y="0"/>
                </a:lnTo>
                <a:lnTo>
                  <a:pt x="591983" y="614460"/>
                </a:lnTo>
                <a:lnTo>
                  <a:pt x="0" y="614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3" t="0" r="-183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340559" y="2832226"/>
            <a:ext cx="849337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ORGANIZACIONES PÚBLICAS REQUIEREN TI PARA: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608842" y="2856417"/>
            <a:ext cx="1320810" cy="13208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E0637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64209" lIns="64209" bIns="64209" rIns="64209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315768" y="822078"/>
            <a:ext cx="15656465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CONTEXTO Y OBJETIVO DEL PROYECTO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0559" y="4438201"/>
            <a:ext cx="664035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JUNTA DE VECINO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40559" y="7973306"/>
            <a:ext cx="6640359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PROPUESTA DE PROYECTO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340559" y="3325193"/>
            <a:ext cx="6640359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Mejorar organización y comunicación.</a:t>
            </a:r>
          </a:p>
          <a:p>
            <a:pPr algn="l" marL="518158" indent="-259079" lvl="1">
              <a:lnSpc>
                <a:spcPts val="287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Reducir tiempos, costos y recursos.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40559" y="4768459"/>
            <a:ext cx="7602216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Desatendidas tecnológicamente.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Organización comunitaria territorial.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Repre</a:t>
            </a: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senta a los vecinos de un barrio.</a:t>
            </a:r>
          </a:p>
          <a:p>
            <a:pPr algn="l" marL="518158" indent="-259079" lvl="1">
              <a:lnSpc>
                <a:spcPts val="335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Objetivos:</a:t>
            </a:r>
          </a:p>
          <a:p>
            <a:pPr algn="l" marL="1036317" indent="-345439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Promover desarrollo comunitario.</a:t>
            </a:r>
          </a:p>
          <a:p>
            <a:pPr algn="l" marL="1036317" indent="-345439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Defender derechos e intereses de los vecinos.</a:t>
            </a:r>
          </a:p>
          <a:p>
            <a:pPr algn="l" marL="1036317" indent="-345439" lvl="2">
              <a:lnSpc>
                <a:spcPts val="3359"/>
              </a:lnSpc>
              <a:buFont typeface="Arial"/>
              <a:buChar char="⚬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Ser vínculo con autoridades.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340559" y="8516231"/>
            <a:ext cx="8694130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 web + Base de Datos </a:t>
            </a:r>
          </a:p>
          <a:p>
            <a:pPr algn="l">
              <a:lnSpc>
                <a:spcPts val="3359"/>
              </a:lnSpc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Adaptable a cualquier junta de vecinos de Chile.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34689" y="4964039"/>
            <a:ext cx="5680644" cy="27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9"/>
              </a:lnSpc>
            </a:pP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Modernizar y optimizar la gestión de una Junta de Vecinos, mejo</a:t>
            </a:r>
            <a:r>
              <a:rPr lang="en-US" sz="25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rando la comunicación, la organización de actividades, la gestión documental y los procesos administrativos tanto del directorio como de los vecinos.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2657591" y="2635925"/>
            <a:ext cx="1809289" cy="1761795"/>
          </a:xfrm>
          <a:custGeom>
            <a:avLst/>
            <a:gdLst/>
            <a:ahLst/>
            <a:cxnLst/>
            <a:rect r="r" b="b" t="t" l="l"/>
            <a:pathLst>
              <a:path h="1761795" w="1809289">
                <a:moveTo>
                  <a:pt x="0" y="0"/>
                </a:moveTo>
                <a:lnTo>
                  <a:pt x="1809289" y="0"/>
                </a:lnTo>
                <a:lnTo>
                  <a:pt x="1809289" y="1761795"/>
                </a:lnTo>
                <a:lnTo>
                  <a:pt x="0" y="1761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946538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793711" y="6001398"/>
            <a:ext cx="771097" cy="77109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9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Zoika"/>
                  <a:ea typeface="Zoika"/>
                  <a:cs typeface="Zoika"/>
                  <a:sym typeface="Zoika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15145" y="2089150"/>
            <a:ext cx="1928228" cy="1928228"/>
            <a:chOff x="0" y="0"/>
            <a:chExt cx="2570971" cy="2570971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2570971" cy="2570971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4FA5">
                  <a:alpha val="49804"/>
                </a:srgbClr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500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277427" y="259872"/>
              <a:ext cx="2125422" cy="2160531"/>
            </a:xfrm>
            <a:custGeom>
              <a:avLst/>
              <a:gdLst/>
              <a:ahLst/>
              <a:cxnLst/>
              <a:rect r="r" b="b" t="t" l="l"/>
              <a:pathLst>
                <a:path h="2160531" w="2125422">
                  <a:moveTo>
                    <a:pt x="0" y="0"/>
                  </a:moveTo>
                  <a:lnTo>
                    <a:pt x="2125422" y="0"/>
                  </a:lnTo>
                  <a:lnTo>
                    <a:pt x="2125422" y="2160531"/>
                  </a:lnTo>
                  <a:lnTo>
                    <a:pt x="0" y="2160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932420" y="268651"/>
            <a:ext cx="10176961" cy="5319158"/>
            <a:chOff x="0" y="0"/>
            <a:chExt cx="19050000" cy="9956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l="0" t="-2143" r="0" b="-214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2883684" y="5009388"/>
            <a:ext cx="10097472" cy="5277612"/>
            <a:chOff x="0" y="0"/>
            <a:chExt cx="19050000" cy="9956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6"/>
              <a:stretch>
                <a:fillRect l="0" t="-2143" r="0" b="-214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230553" y="4141203"/>
            <a:ext cx="3897413" cy="1736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6"/>
              </a:lnSpc>
            </a:pPr>
            <a:r>
              <a:rPr lang="en-US" sz="287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Módulo de Inicio / Login </a:t>
            </a:r>
            <a:r>
              <a:rPr lang="en-US" sz="287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→ acceso de usuarios (directiva y vecinos).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MOCKUPS DE MODULOS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946538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824132" y="6921260"/>
            <a:ext cx="795224" cy="7952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9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Zoika"/>
                  <a:ea typeface="Zoika"/>
                  <a:cs typeface="Zoika"/>
                  <a:sym typeface="Zoika"/>
                </a:rPr>
                <a:t>2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863097" y="2067132"/>
            <a:ext cx="2717294" cy="2717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3097" y="2151547"/>
            <a:ext cx="2497944" cy="2632879"/>
          </a:xfrm>
          <a:custGeom>
            <a:avLst/>
            <a:gdLst/>
            <a:ahLst/>
            <a:cxnLst/>
            <a:rect r="r" b="b" t="t" l="l"/>
            <a:pathLst>
              <a:path h="2632879" w="2497944">
                <a:moveTo>
                  <a:pt x="0" y="0"/>
                </a:moveTo>
                <a:lnTo>
                  <a:pt x="2497944" y="0"/>
                </a:lnTo>
                <a:lnTo>
                  <a:pt x="2497944" y="2632879"/>
                </a:lnTo>
                <a:lnTo>
                  <a:pt x="0" y="2632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4324470" y="2492103"/>
            <a:ext cx="12778740" cy="6679021"/>
            <a:chOff x="0" y="0"/>
            <a:chExt cx="19050000" cy="99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l="0" t="-2143" r="0" b="-214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05110" y="4936263"/>
            <a:ext cx="4019360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96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Vecinos</a:t>
            </a:r>
            <a:r>
              <a:rPr lang="en-US" sz="29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→ inscripción, edición y visualización de residentes.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MOCKUPS DE MODULOS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946538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163675" y="7655179"/>
            <a:ext cx="795224" cy="7952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9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Zoika"/>
                  <a:ea typeface="Zoika"/>
                  <a:cs typeface="Zoika"/>
                  <a:sym typeface="Zoika"/>
                </a:rPr>
                <a:t>3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2640" y="2089150"/>
            <a:ext cx="2717294" cy="2717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A5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97530" y="2548949"/>
            <a:ext cx="1927515" cy="1927515"/>
          </a:xfrm>
          <a:custGeom>
            <a:avLst/>
            <a:gdLst/>
            <a:ahLst/>
            <a:cxnLst/>
            <a:rect r="r" b="b" t="t" l="l"/>
            <a:pathLst>
              <a:path h="1927515" w="1927515">
                <a:moveTo>
                  <a:pt x="0" y="0"/>
                </a:moveTo>
                <a:lnTo>
                  <a:pt x="1927514" y="0"/>
                </a:lnTo>
                <a:lnTo>
                  <a:pt x="1927514" y="1927515"/>
                </a:lnTo>
                <a:lnTo>
                  <a:pt x="0" y="1927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919934" y="2299789"/>
            <a:ext cx="9326880" cy="4874849"/>
            <a:chOff x="0" y="0"/>
            <a:chExt cx="19050000" cy="99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l="0" t="-2143" r="0" b="-214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388442" y="5217755"/>
            <a:ext cx="9326880" cy="4874849"/>
            <a:chOff x="0" y="0"/>
            <a:chExt cx="19050000" cy="9956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6"/>
              <a:stretch>
                <a:fillRect l="0" t="-2143" r="0" b="-214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05110" y="4936263"/>
            <a:ext cx="4512354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96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Certificados</a:t>
            </a:r>
            <a:r>
              <a:rPr lang="en-US" sz="29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→ solicitud y emisión de certificados de residencia (con folio y QR).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MOCKUPS DE MODULOS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946538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163675" y="8860688"/>
            <a:ext cx="795224" cy="7952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9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Zoika"/>
                  <a:ea typeface="Zoika"/>
                  <a:cs typeface="Zoika"/>
                  <a:sym typeface="Zoika"/>
                </a:rPr>
                <a:t>4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2640" y="2089150"/>
            <a:ext cx="2717294" cy="2717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648579" y="2258137"/>
            <a:ext cx="2271355" cy="2225928"/>
          </a:xfrm>
          <a:custGeom>
            <a:avLst/>
            <a:gdLst/>
            <a:ahLst/>
            <a:cxnLst/>
            <a:rect r="r" b="b" t="t" l="l"/>
            <a:pathLst>
              <a:path h="2225928" w="2271355">
                <a:moveTo>
                  <a:pt x="0" y="0"/>
                </a:moveTo>
                <a:lnTo>
                  <a:pt x="2271355" y="0"/>
                </a:lnTo>
                <a:lnTo>
                  <a:pt x="2271355" y="2225928"/>
                </a:lnTo>
                <a:lnTo>
                  <a:pt x="0" y="2225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8618140" y="268651"/>
            <a:ext cx="10002732" cy="5228095"/>
            <a:chOff x="0" y="0"/>
            <a:chExt cx="19050000" cy="99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l="0" t="-2143" r="0" b="-214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919934" y="4488042"/>
            <a:ext cx="9887506" cy="5167870"/>
            <a:chOff x="0" y="0"/>
            <a:chExt cx="19050000" cy="9956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6"/>
              <a:stretch>
                <a:fillRect l="0" t="-2143" r="0" b="-2143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305110" y="4930269"/>
            <a:ext cx="4512354" cy="3581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96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Módulo de Requerimientos </a:t>
            </a:r>
            <a:r>
              <a:rPr lang="en-US" sz="29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→ registro de solicitudes de los vecinos, con opción de adjuntar dirección, comentarios e imágenes, para su revisión y gestión por parte de la directiva.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62263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MOCKUPS DE MODULOS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946538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163675" y="7151644"/>
            <a:ext cx="795224" cy="7952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9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Zoika"/>
                  <a:ea typeface="Zoika"/>
                  <a:cs typeface="Zoika"/>
                  <a:sym typeface="Zoika"/>
                </a:rPr>
                <a:t>5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2640" y="2089150"/>
            <a:ext cx="2717294" cy="2717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A5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521881" y="2408391"/>
            <a:ext cx="2078812" cy="2078812"/>
          </a:xfrm>
          <a:custGeom>
            <a:avLst/>
            <a:gdLst/>
            <a:ahLst/>
            <a:cxnLst/>
            <a:rect r="r" b="b" t="t" l="l"/>
            <a:pathLst>
              <a:path h="2078812" w="2078812">
                <a:moveTo>
                  <a:pt x="0" y="0"/>
                </a:moveTo>
                <a:lnTo>
                  <a:pt x="2078812" y="0"/>
                </a:lnTo>
                <a:lnTo>
                  <a:pt x="2078812" y="2078812"/>
                </a:lnTo>
                <a:lnTo>
                  <a:pt x="0" y="2078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919934" y="2557377"/>
            <a:ext cx="12913137" cy="6749266"/>
            <a:chOff x="0" y="0"/>
            <a:chExt cx="19050000" cy="99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l="0" t="-2143" r="0" b="-214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05110" y="4930269"/>
            <a:ext cx="4512354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96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Proyectos Vecinales </a:t>
            </a:r>
            <a:r>
              <a:rPr lang="en-US" sz="29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→ postulación y seguimiento de proyectos comunitarios.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MOCKUPS DE MODULOS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946538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163675" y="7378194"/>
            <a:ext cx="795224" cy="795224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39FD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Zoika"/>
                  <a:ea typeface="Zoika"/>
                  <a:cs typeface="Zoika"/>
                  <a:sym typeface="Zoika"/>
                </a:rPr>
                <a:t>6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02640" y="2089150"/>
            <a:ext cx="2717294" cy="2717294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243261" y="2157146"/>
            <a:ext cx="2636052" cy="2649299"/>
          </a:xfrm>
          <a:custGeom>
            <a:avLst/>
            <a:gdLst/>
            <a:ahLst/>
            <a:cxnLst/>
            <a:rect r="r" b="b" t="t" l="l"/>
            <a:pathLst>
              <a:path h="2649299" w="2636052">
                <a:moveTo>
                  <a:pt x="0" y="0"/>
                </a:moveTo>
                <a:lnTo>
                  <a:pt x="2636052" y="0"/>
                </a:lnTo>
                <a:lnTo>
                  <a:pt x="2636052" y="2649298"/>
                </a:lnTo>
                <a:lnTo>
                  <a:pt x="0" y="2649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674752" y="2443146"/>
            <a:ext cx="13584548" cy="7100190"/>
            <a:chOff x="0" y="0"/>
            <a:chExt cx="19050000" cy="9956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l="0" t="-2143" r="0" b="-2143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05110" y="4930269"/>
            <a:ext cx="4512354" cy="223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54"/>
              </a:lnSpc>
            </a:pPr>
            <a:r>
              <a:rPr lang="en-US" sz="2961" b="tru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Módulo de Administración y Seguridad </a:t>
            </a:r>
            <a:r>
              <a:rPr lang="en-US" sz="296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→ control de roles, bitácora de acciones y reportes.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MOCKUPS DE MODULOS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54361" y="3372073"/>
            <a:ext cx="5404939" cy="6914927"/>
            <a:chOff x="0" y="0"/>
            <a:chExt cx="7206586" cy="921990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4769" t="0" r="34769" b="0"/>
            <a:stretch>
              <a:fillRect/>
            </a:stretch>
          </p:blipFill>
          <p:spPr>
            <a:xfrm flipH="false" flipV="false">
              <a:off x="0" y="0"/>
              <a:ext cx="7206586" cy="9219902"/>
            </a:xfrm>
            <a:prstGeom prst="rect">
              <a:avLst/>
            </a:prstGeom>
          </p:spPr>
        </p:pic>
      </p:grpSp>
      <p:sp>
        <p:nvSpPr>
          <p:cNvPr name="AutoShape 4" id="4"/>
          <p:cNvSpPr/>
          <p:nvPr/>
        </p:nvSpPr>
        <p:spPr>
          <a:xfrm>
            <a:off x="1028700" y="2155801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1854361" y="9258300"/>
            <a:ext cx="5404939" cy="3086100"/>
            <a:chOff x="0" y="0"/>
            <a:chExt cx="142352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423523" cy="812800"/>
            </a:xfrm>
            <a:custGeom>
              <a:avLst/>
              <a:gdLst/>
              <a:ahLst/>
              <a:cxnLst/>
              <a:rect r="r" b="b" t="t" l="l"/>
              <a:pathLst>
                <a:path h="812800" w="1423523">
                  <a:moveTo>
                    <a:pt x="0" y="0"/>
                  </a:moveTo>
                  <a:lnTo>
                    <a:pt x="1423523" y="0"/>
                  </a:lnTo>
                  <a:lnTo>
                    <a:pt x="142352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45CAB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1423523" cy="812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54361" y="3372073"/>
            <a:ext cx="5404939" cy="5886227"/>
          </a:xfrm>
          <a:custGeom>
            <a:avLst/>
            <a:gdLst/>
            <a:ahLst/>
            <a:cxnLst/>
            <a:rect r="r" b="b" t="t" l="l"/>
            <a:pathLst>
              <a:path h="5886227" w="5404939">
                <a:moveTo>
                  <a:pt x="0" y="0"/>
                </a:moveTo>
                <a:lnTo>
                  <a:pt x="5404939" y="0"/>
                </a:lnTo>
                <a:lnTo>
                  <a:pt x="5404939" y="5886227"/>
                </a:lnTo>
                <a:lnTo>
                  <a:pt x="0" y="58862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1729" t="0" r="-31729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28700" y="2228962"/>
            <a:ext cx="10551025" cy="780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El proyecto Sistema Unidad Territorial responde a una necesidad real de las juntas de vecinos: modernizar y digitalizar sus procesos de gestión comunitaria. A lo largo de esta presentación hemos establecido objetivos claros y una metodología ágil SCRUM coherente con la situación a abordar, asegurando que cada fase del proyecto esté planificada y orientada a entregar valor a la comunidad.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 presentaron la matriz RACI, que define las responsabilidades individuales y grupales, el esquema de base de datos y sus relaciones, los programas y herramientas tecnológicas a utilizar, así como los mockups  que representan las pantallas finales de los módulos. También se revisaron los requisitos funcionales y no funcionales, definidos junto al cliente, lo que garantiza que la solución esté alineada con las necesidades reales.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En conclusión, este proyecto no solo constituye un ejercicio académico, sino también una oportunidad para aplicar nuestras competencias profesionales en el diseño y desarrollo de un sistema web funcional, accesible y seguro, que impacte de manera positiva en la gestión y comunicación de las comunidades.</a:t>
            </a:r>
          </a:p>
          <a:p>
            <a:pPr algn="l">
              <a:lnSpc>
                <a:spcPts val="2999"/>
              </a:lnSpc>
            </a:pP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35646" cy="853989"/>
          </a:xfrm>
          <a:custGeom>
            <a:avLst/>
            <a:gdLst/>
            <a:ahLst/>
            <a:cxnLst/>
            <a:rect r="r" b="b" t="t" l="l"/>
            <a:pathLst>
              <a:path h="853989" w="935646">
                <a:moveTo>
                  <a:pt x="0" y="0"/>
                </a:moveTo>
                <a:lnTo>
                  <a:pt x="935646" y="0"/>
                </a:lnTo>
                <a:lnTo>
                  <a:pt x="935646" y="853989"/>
                </a:lnTo>
                <a:lnTo>
                  <a:pt x="0" y="853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59254">
            <a:off x="6705973" y="464158"/>
            <a:ext cx="13088170" cy="11583031"/>
          </a:xfrm>
          <a:custGeom>
            <a:avLst/>
            <a:gdLst/>
            <a:ahLst/>
            <a:cxnLst/>
            <a:rect r="r" b="b" t="t" l="l"/>
            <a:pathLst>
              <a:path h="11583031" w="13088170">
                <a:moveTo>
                  <a:pt x="0" y="0"/>
                </a:moveTo>
                <a:lnTo>
                  <a:pt x="13088171" y="0"/>
                </a:lnTo>
                <a:lnTo>
                  <a:pt x="13088171" y="11583031"/>
                </a:lnTo>
                <a:lnTo>
                  <a:pt x="0" y="11583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9258300"/>
            <a:ext cx="6996219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1028700" y="7728601"/>
            <a:ext cx="6996219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7912124"/>
            <a:ext cx="6996219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MUCHAS GRACIAS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0390" y="1085850"/>
            <a:ext cx="2942974" cy="80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9"/>
              </a:lnSpc>
            </a:pPr>
            <a:r>
              <a:rPr lang="en-US" sz="30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Estudio </a:t>
            </a:r>
          </a:p>
          <a:p>
            <a:pPr algn="l">
              <a:lnSpc>
                <a:spcPts val="3099"/>
              </a:lnSpc>
            </a:pPr>
            <a:r>
              <a:rPr lang="en-US" sz="30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Shonos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55801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893959" y="2731934"/>
            <a:ext cx="2659762" cy="2659762"/>
            <a:chOff x="0" y="0"/>
            <a:chExt cx="3546349" cy="3546349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3546349" cy="3546349"/>
              <a:chOff x="0" y="0"/>
              <a:chExt cx="812800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4FA5">
                  <a:alpha val="4980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7" id="7"/>
            <p:cNvSpPr/>
            <p:nvPr/>
          </p:nvSpPr>
          <p:spPr>
            <a:xfrm flipH="false" flipV="false" rot="0">
              <a:off x="224433" y="522860"/>
              <a:ext cx="3097484" cy="2342824"/>
            </a:xfrm>
            <a:custGeom>
              <a:avLst/>
              <a:gdLst/>
              <a:ahLst/>
              <a:cxnLst/>
              <a:rect r="r" b="b" t="t" l="l"/>
              <a:pathLst>
                <a:path h="2342824" w="3097484">
                  <a:moveTo>
                    <a:pt x="0" y="0"/>
                  </a:moveTo>
                  <a:lnTo>
                    <a:pt x="3097483" y="0"/>
                  </a:lnTo>
                  <a:lnTo>
                    <a:pt x="3097483" y="2342824"/>
                  </a:lnTo>
                  <a:lnTo>
                    <a:pt x="0" y="23428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265142" y="2672757"/>
            <a:ext cx="2659762" cy="2718939"/>
            <a:chOff x="0" y="0"/>
            <a:chExt cx="3546349" cy="3625252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78903"/>
              <a:ext cx="3546349" cy="3546349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4FA5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12" id="12"/>
            <p:cNvSpPr/>
            <p:nvPr/>
          </p:nvSpPr>
          <p:spPr>
            <a:xfrm flipH="false" flipV="false" rot="0">
              <a:off x="586270" y="0"/>
              <a:ext cx="2696605" cy="3273572"/>
            </a:xfrm>
            <a:custGeom>
              <a:avLst/>
              <a:gdLst/>
              <a:ahLst/>
              <a:cxnLst/>
              <a:rect r="r" b="b" t="t" l="l"/>
              <a:pathLst>
                <a:path h="3273572" w="2696605">
                  <a:moveTo>
                    <a:pt x="0" y="0"/>
                  </a:moveTo>
                  <a:lnTo>
                    <a:pt x="2696604" y="0"/>
                  </a:lnTo>
                  <a:lnTo>
                    <a:pt x="2696604" y="3273572"/>
                  </a:lnTo>
                  <a:lnTo>
                    <a:pt x="0" y="32735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7638699" y="2731934"/>
            <a:ext cx="2659762" cy="2659762"/>
            <a:chOff x="0" y="0"/>
            <a:chExt cx="3546349" cy="354634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3546349" cy="3546349"/>
              <a:chOff x="0" y="0"/>
              <a:chExt cx="812800" cy="8128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4FA5">
                  <a:alpha val="49804"/>
                </a:srgbClr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349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495249" y="522860"/>
              <a:ext cx="2555851" cy="2466396"/>
            </a:xfrm>
            <a:custGeom>
              <a:avLst/>
              <a:gdLst/>
              <a:ahLst/>
              <a:cxnLst/>
              <a:rect r="r" b="b" t="t" l="l"/>
              <a:pathLst>
                <a:path h="2466396" w="2555851">
                  <a:moveTo>
                    <a:pt x="0" y="0"/>
                  </a:moveTo>
                  <a:lnTo>
                    <a:pt x="2555851" y="0"/>
                  </a:lnTo>
                  <a:lnTo>
                    <a:pt x="2555851" y="2466396"/>
                  </a:lnTo>
                  <a:lnTo>
                    <a:pt x="0" y="24663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007883" y="2731934"/>
            <a:ext cx="2659762" cy="2659762"/>
            <a:chOff x="0" y="0"/>
            <a:chExt cx="3546349" cy="354634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3546349" cy="3546349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4FA5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2" id="22"/>
            <p:cNvSpPr/>
            <p:nvPr/>
          </p:nvSpPr>
          <p:spPr>
            <a:xfrm flipH="false" flipV="false" rot="0">
              <a:off x="190059" y="271167"/>
              <a:ext cx="3273046" cy="2573432"/>
            </a:xfrm>
            <a:custGeom>
              <a:avLst/>
              <a:gdLst/>
              <a:ahLst/>
              <a:cxnLst/>
              <a:rect r="r" b="b" t="t" l="l"/>
              <a:pathLst>
                <a:path h="2573432" w="3273046">
                  <a:moveTo>
                    <a:pt x="0" y="0"/>
                  </a:moveTo>
                  <a:lnTo>
                    <a:pt x="3273046" y="0"/>
                  </a:lnTo>
                  <a:lnTo>
                    <a:pt x="3273046" y="2573432"/>
                  </a:lnTo>
                  <a:lnTo>
                    <a:pt x="0" y="25734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4434993" y="2773675"/>
            <a:ext cx="2659762" cy="2659762"/>
            <a:chOff x="0" y="0"/>
            <a:chExt cx="3546349" cy="3546349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3546349" cy="3546349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E4FA5">
                  <a:alpha val="49804"/>
                </a:srgbClr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499"/>
                  </a:lnSpc>
                </a:pP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423794" y="434863"/>
              <a:ext cx="2744192" cy="2800196"/>
            </a:xfrm>
            <a:custGeom>
              <a:avLst/>
              <a:gdLst/>
              <a:ahLst/>
              <a:cxnLst/>
              <a:rect r="r" b="b" t="t" l="l"/>
              <a:pathLst>
                <a:path h="2800196" w="2744192">
                  <a:moveTo>
                    <a:pt x="0" y="0"/>
                  </a:moveTo>
                  <a:lnTo>
                    <a:pt x="2744192" y="0"/>
                  </a:lnTo>
                  <a:lnTo>
                    <a:pt x="2744192" y="2800196"/>
                  </a:lnTo>
                  <a:lnTo>
                    <a:pt x="0" y="28001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028700" y="904875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OBJETIVOS DEL SISTEMA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1757" y="5744121"/>
            <a:ext cx="2462156" cy="37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b="true" sz="217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DIGITALIZACIÓN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46496" y="5744121"/>
            <a:ext cx="2462156" cy="37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b="true" sz="217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SEGURIDAD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74136" y="5744121"/>
            <a:ext cx="2462156" cy="37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b="true" sz="217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ACCESIBILIDAD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289731" y="5744121"/>
            <a:ext cx="2462156" cy="373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b="true" sz="217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COMUNICACIÓN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09198" y="6624971"/>
            <a:ext cx="2829284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Implementar una plataforma web que reemplace los procesos manuales, logrando mayor rapidez y eficiencia.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151798" y="6624971"/>
            <a:ext cx="2906832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Garantizar que los vecinos y directiva puedan usar el sistema de manera sencilla, sin necesidad de conocimientos técnicos.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500789" y="6624971"/>
            <a:ext cx="3153570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Asegurar la protección de los datos personales y la trazabilidad de las acciones dentro del sistema.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16877" y="6624971"/>
            <a:ext cx="2807863" cy="183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Mejorar la interacción entre vecinos y directiva mediante módulos de noticias, notificaciones y requerimientos.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4528350" y="5633462"/>
            <a:ext cx="2462156" cy="754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b="true" sz="2170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COMUNITARIA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270447" y="6624971"/>
            <a:ext cx="2988853" cy="153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0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Facilitar certificados, postulaciones, actividades y reservas de espacios desde una sola plataforma.</a:t>
            </a:r>
          </a:p>
        </p:txBody>
      </p:sp>
      <p:sp>
        <p:nvSpPr>
          <p:cNvPr name="AutoShape 39" id="39"/>
          <p:cNvSpPr/>
          <p:nvPr/>
        </p:nvSpPr>
        <p:spPr>
          <a:xfrm flipV="true">
            <a:off x="3893870" y="2516628"/>
            <a:ext cx="0" cy="6550236"/>
          </a:xfrm>
          <a:prstGeom prst="line">
            <a:avLst/>
          </a:prstGeom>
          <a:ln cap="flat" w="38100">
            <a:solidFill>
              <a:srgbClr val="5E4FA5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V="true">
            <a:off x="7272189" y="2516628"/>
            <a:ext cx="0" cy="6550236"/>
          </a:xfrm>
          <a:prstGeom prst="line">
            <a:avLst/>
          </a:prstGeom>
          <a:ln cap="flat" w="38100">
            <a:solidFill>
              <a:srgbClr val="5E4FA5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V="true">
            <a:off x="14162865" y="2516628"/>
            <a:ext cx="0" cy="6550236"/>
          </a:xfrm>
          <a:prstGeom prst="line">
            <a:avLst/>
          </a:prstGeom>
          <a:ln cap="flat" w="38100">
            <a:solidFill>
              <a:srgbClr val="5E4FA5"/>
            </a:solidFill>
            <a:prstDash val="lgDash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10769758" y="2516628"/>
            <a:ext cx="0" cy="6550236"/>
          </a:xfrm>
          <a:prstGeom prst="line">
            <a:avLst/>
          </a:prstGeom>
          <a:ln cap="flat" w="38100">
            <a:solidFill>
              <a:srgbClr val="5E4FA5"/>
            </a:solidFill>
            <a:prstDash val="lgDash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946538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0956804" y="2687305"/>
            <a:ext cx="2171260" cy="217126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94806" y="2687305"/>
            <a:ext cx="2159071" cy="215907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E4FA5">
                <a:alpha val="4980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507495" y="3155280"/>
            <a:ext cx="1533694" cy="1223121"/>
          </a:xfrm>
          <a:custGeom>
            <a:avLst/>
            <a:gdLst/>
            <a:ahLst/>
            <a:cxnLst/>
            <a:rect r="r" b="b" t="t" l="l"/>
            <a:pathLst>
              <a:path h="1223121" w="1533694">
                <a:moveTo>
                  <a:pt x="0" y="0"/>
                </a:moveTo>
                <a:lnTo>
                  <a:pt x="1533694" y="0"/>
                </a:lnTo>
                <a:lnTo>
                  <a:pt x="1533694" y="1223121"/>
                </a:lnTo>
                <a:lnTo>
                  <a:pt x="0" y="12231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22172" y="2946578"/>
            <a:ext cx="1640525" cy="1640525"/>
          </a:xfrm>
          <a:custGeom>
            <a:avLst/>
            <a:gdLst/>
            <a:ahLst/>
            <a:cxnLst/>
            <a:rect r="r" b="b" t="t" l="l"/>
            <a:pathLst>
              <a:path h="1640525" w="1640525">
                <a:moveTo>
                  <a:pt x="0" y="0"/>
                </a:moveTo>
                <a:lnTo>
                  <a:pt x="1640525" y="0"/>
                </a:lnTo>
                <a:lnTo>
                  <a:pt x="1640525" y="1640525"/>
                </a:lnTo>
                <a:lnTo>
                  <a:pt x="0" y="1640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45602" y="593347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METODOLOGÍA Y PLAN DE TRABAJO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2801" y="5223450"/>
            <a:ext cx="4039843" cy="42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b="true" sz="25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METODOLOGÍA SCRUM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843989" y="5223450"/>
            <a:ext cx="4925864" cy="4299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b="true" sz="254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PLAN DE TRABAJO EN 4 FASES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20025" y="6065875"/>
            <a:ext cx="4981692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519" indent="-259260" lvl="1">
              <a:lnSpc>
                <a:spcPts val="2881"/>
              </a:lnSpc>
              <a:buFont typeface="Arial"/>
              <a:buChar char="•"/>
            </a:pPr>
            <a:r>
              <a:rPr lang="en-US" sz="240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Iterativa y colaborativa.</a:t>
            </a:r>
          </a:p>
          <a:p>
            <a:pPr algn="l">
              <a:lnSpc>
                <a:spcPts val="2881"/>
              </a:lnSpc>
            </a:pPr>
          </a:p>
          <a:p>
            <a:pPr algn="l" marL="518519" indent="-259260" lvl="1">
              <a:lnSpc>
                <a:spcPts val="2881"/>
              </a:lnSpc>
              <a:buFont typeface="Arial"/>
              <a:buChar char="•"/>
            </a:pPr>
            <a:r>
              <a:rPr lang="en-US" sz="240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Sprints cortos (2 semanas aprox.)</a:t>
            </a:r>
          </a:p>
          <a:p>
            <a:pPr algn="l">
              <a:lnSpc>
                <a:spcPts val="2881"/>
              </a:lnSpc>
            </a:pPr>
            <a:r>
              <a:rPr lang="en-US" sz="240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</a:p>
          <a:p>
            <a:pPr algn="l" marL="518519" indent="-259260" lvl="1">
              <a:lnSpc>
                <a:spcPts val="2881"/>
              </a:lnSpc>
              <a:buFont typeface="Arial"/>
              <a:buChar char="•"/>
            </a:pPr>
            <a:r>
              <a:rPr lang="en-US" sz="240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Reuniones periódicas y retroalimentación continua.</a:t>
            </a:r>
          </a:p>
          <a:p>
            <a:pPr algn="just">
              <a:lnSpc>
                <a:spcPts val="2881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7845700" y="5653365"/>
            <a:ext cx="10039892" cy="434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60" indent="-259080" lvl="1">
              <a:lnSpc>
                <a:spcPts val="2879"/>
              </a:lnSpc>
              <a:buAutoNum type="arabicPeriod" startAt="1"/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Inicio y planificación → Definición de objetivos, backlog inicial y roles.</a:t>
            </a:r>
          </a:p>
          <a:p>
            <a:pPr algn="just">
              <a:lnSpc>
                <a:spcPts val="2879"/>
              </a:lnSpc>
            </a:pP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2.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Análisis y diseño → Levantamiento de requerimientos, prototipos y             arquitectura.</a:t>
            </a:r>
          </a:p>
          <a:p>
            <a:pPr algn="just">
              <a:lnSpc>
                <a:spcPts val="2879"/>
              </a:lnSpc>
            </a:pP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3.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Desarrollo e implementación → Construcción de módulos principales + pruebas continuas.</a:t>
            </a:r>
          </a:p>
          <a:p>
            <a:pPr algn="just">
              <a:lnSpc>
                <a:spcPts val="2879"/>
              </a:lnSpc>
            </a:pP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  4.</a:t>
            </a:r>
            <a:r>
              <a:rPr lang="en-US" sz="24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Cierre y entrega → Piloto con la junta de vecinos, capacitación y documentación.</a:t>
            </a:r>
          </a:p>
          <a:p>
            <a:pPr algn="just">
              <a:lnSpc>
                <a:spcPts val="28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55801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91373" y="2952750"/>
            <a:ext cx="1667927" cy="1667927"/>
          </a:xfrm>
          <a:custGeom>
            <a:avLst/>
            <a:gdLst/>
            <a:ahLst/>
            <a:cxnLst/>
            <a:rect r="r" b="b" t="t" l="l"/>
            <a:pathLst>
              <a:path h="1667927" w="1667927">
                <a:moveTo>
                  <a:pt x="0" y="0"/>
                </a:moveTo>
                <a:lnTo>
                  <a:pt x="1667927" y="0"/>
                </a:lnTo>
                <a:lnTo>
                  <a:pt x="1667927" y="1667927"/>
                </a:lnTo>
                <a:lnTo>
                  <a:pt x="0" y="166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81338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45CABD"/>
                </a:solidFill>
                <a:latin typeface="Anton"/>
                <a:ea typeface="Anton"/>
                <a:cs typeface="Anton"/>
                <a:sym typeface="Anton"/>
              </a:rPr>
              <a:t>REQUERIMIENTOS NO FUNCIONALES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162164" y="7749479"/>
            <a:ext cx="409713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6CE5E8"/>
                </a:solidFill>
                <a:latin typeface="DM Sans Bold"/>
                <a:ea typeface="DM Sans Bold"/>
                <a:cs typeface="DM Sans Bold"/>
                <a:sym typeface="DM Sans Bold"/>
              </a:rPr>
              <a:t>Versión Inicial  14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162164" y="8611870"/>
            <a:ext cx="4097136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 b="true">
                <a:solidFill>
                  <a:srgbClr val="D296FD"/>
                </a:solidFill>
                <a:latin typeface="DM Sans Bold"/>
                <a:ea typeface="DM Sans Bold"/>
                <a:cs typeface="DM Sans Bold"/>
                <a:sym typeface="DM Sans Bold"/>
              </a:rPr>
              <a:t>Versión Final    15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96895"/>
            <a:ext cx="6208436" cy="559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Interfaz intuitiva y simple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 responsivo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Cumplimiento de accesibilidad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Comunicación cifrada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Contraseñas cifradas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Control de acceso por roles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Cumplimiento de Ley 19.628 (protección de datos, Chile)</a:t>
            </a:r>
          </a:p>
          <a:p>
            <a:pPr algn="just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Soporte para 200 usuarios concurrentes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076512" y="3159186"/>
            <a:ext cx="7170642" cy="446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Tiempo de respuesta ≤ 3 segundos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Disponibilidad ≥ 99% mensual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Backups automáticos diarios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Restauración ante fallas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Arquitectura modular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Documentación técnica y de usuario</a:t>
            </a:r>
          </a:p>
          <a:p>
            <a:pPr algn="l" marL="647698" indent="-323849" lvl="1">
              <a:lnSpc>
                <a:spcPts val="44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Diseño visual acorde al logo de la Junta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55801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625061" y="3514476"/>
            <a:ext cx="1688965" cy="1757051"/>
          </a:xfrm>
          <a:custGeom>
            <a:avLst/>
            <a:gdLst/>
            <a:ahLst/>
            <a:cxnLst/>
            <a:rect r="r" b="b" t="t" l="l"/>
            <a:pathLst>
              <a:path h="1757051" w="1688965">
                <a:moveTo>
                  <a:pt x="0" y="0"/>
                </a:moveTo>
                <a:lnTo>
                  <a:pt x="1688964" y="0"/>
                </a:lnTo>
                <a:lnTo>
                  <a:pt x="1688964" y="1757050"/>
                </a:lnTo>
                <a:lnTo>
                  <a:pt x="0" y="17570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152716" y="6441752"/>
            <a:ext cx="2031793" cy="1777819"/>
          </a:xfrm>
          <a:custGeom>
            <a:avLst/>
            <a:gdLst/>
            <a:ahLst/>
            <a:cxnLst/>
            <a:rect r="r" b="b" t="t" l="l"/>
            <a:pathLst>
              <a:path h="1777819" w="2031793">
                <a:moveTo>
                  <a:pt x="0" y="0"/>
                </a:moveTo>
                <a:lnTo>
                  <a:pt x="2031793" y="0"/>
                </a:lnTo>
                <a:lnTo>
                  <a:pt x="2031793" y="1777819"/>
                </a:lnTo>
                <a:lnTo>
                  <a:pt x="0" y="1777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91651" y="6073271"/>
            <a:ext cx="1170709" cy="2146300"/>
          </a:xfrm>
          <a:custGeom>
            <a:avLst/>
            <a:gdLst/>
            <a:ahLst/>
            <a:cxnLst/>
            <a:rect r="r" b="b" t="t" l="l"/>
            <a:pathLst>
              <a:path h="2146300" w="1170709">
                <a:moveTo>
                  <a:pt x="0" y="0"/>
                </a:moveTo>
                <a:lnTo>
                  <a:pt x="1170709" y="0"/>
                </a:lnTo>
                <a:lnTo>
                  <a:pt x="1170709" y="2146300"/>
                </a:lnTo>
                <a:lnTo>
                  <a:pt x="0" y="214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07569" y="3780064"/>
            <a:ext cx="2456641" cy="1363436"/>
          </a:xfrm>
          <a:custGeom>
            <a:avLst/>
            <a:gdLst/>
            <a:ahLst/>
            <a:cxnLst/>
            <a:rect r="r" b="b" t="t" l="l"/>
            <a:pathLst>
              <a:path h="1363436" w="2456641">
                <a:moveTo>
                  <a:pt x="0" y="0"/>
                </a:moveTo>
                <a:lnTo>
                  <a:pt x="2456642" y="0"/>
                </a:lnTo>
                <a:lnTo>
                  <a:pt x="2456642" y="1363436"/>
                </a:lnTo>
                <a:lnTo>
                  <a:pt x="0" y="13634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323174" y="3371109"/>
            <a:ext cx="1014208" cy="1029652"/>
          </a:xfrm>
          <a:custGeom>
            <a:avLst/>
            <a:gdLst/>
            <a:ahLst/>
            <a:cxnLst/>
            <a:rect r="r" b="b" t="t" l="l"/>
            <a:pathLst>
              <a:path h="1029652" w="1014208">
                <a:moveTo>
                  <a:pt x="0" y="0"/>
                </a:moveTo>
                <a:lnTo>
                  <a:pt x="1014208" y="0"/>
                </a:lnTo>
                <a:lnTo>
                  <a:pt x="1014208" y="1029653"/>
                </a:lnTo>
                <a:lnTo>
                  <a:pt x="0" y="10296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81338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REQUERIMIENTOS FUNCIONALES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006" y="5551300"/>
            <a:ext cx="48830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GESTIÓN DE SOCIOS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006" y="6097400"/>
            <a:ext cx="4883073" cy="212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Inscripción con validación de datos y domicilio</a:t>
            </a: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Actualización y baja de registros</a:t>
            </a: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Aprobación o rechazo de inscripciones por el directorio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634828" y="647125"/>
            <a:ext cx="4642598" cy="1299126"/>
            <a:chOff x="0" y="0"/>
            <a:chExt cx="6190131" cy="173216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6190131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true">
                  <a:solidFill>
                    <a:srgbClr val="6CE5E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Versión Inicial  29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95661"/>
              <a:ext cx="5462848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true">
                  <a:solidFill>
                    <a:srgbClr val="D296F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Versión Final    34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394353" y="5549396"/>
            <a:ext cx="48830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RESERVAS Y ACTIVIDADES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376227" y="6097400"/>
            <a:ext cx="4883073" cy="212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Reserva de espacios</a:t>
            </a: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Confirmación o rechazo</a:t>
            </a: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</a:t>
            </a: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reación de actividades con cupos limitados y lista de espera e inscripción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1180" y="2946976"/>
            <a:ext cx="48830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POSTULACIÓN A PROYECTOS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11180" y="3474850"/>
            <a:ext cx="4883073" cy="2122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Realizado por los socios</a:t>
            </a: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Revisión, aprobación o rechazo por el directorio</a:t>
            </a: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Notificación de resultados</a:t>
            </a:r>
          </a:p>
          <a:p>
            <a:pPr algn="just" marL="496569" indent="-248284" lvl="1">
              <a:lnSpc>
                <a:spcPts val="3449"/>
              </a:lnSpc>
              <a:buFont typeface="Arial"/>
              <a:buChar char="•"/>
            </a:pPr>
            <a:r>
              <a:rPr lang="en-US" sz="22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Reportes de proyectos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55801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833575" y="3871563"/>
            <a:ext cx="1271937" cy="1271937"/>
          </a:xfrm>
          <a:custGeom>
            <a:avLst/>
            <a:gdLst/>
            <a:ahLst/>
            <a:cxnLst/>
            <a:rect r="r" b="b" t="t" l="l"/>
            <a:pathLst>
              <a:path h="1271937" w="1271937">
                <a:moveTo>
                  <a:pt x="0" y="0"/>
                </a:moveTo>
                <a:lnTo>
                  <a:pt x="1271936" y="0"/>
                </a:lnTo>
                <a:lnTo>
                  <a:pt x="1271936" y="1271937"/>
                </a:lnTo>
                <a:lnTo>
                  <a:pt x="0" y="12719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29824" y="6124542"/>
            <a:ext cx="1208297" cy="1887964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6827560" y="6005325"/>
            <a:ext cx="2012824" cy="2005276"/>
          </a:xfrm>
          <a:custGeom>
            <a:avLst/>
            <a:gdLst/>
            <a:ahLst/>
            <a:cxnLst/>
            <a:rect r="r" b="b" t="t" l="l"/>
            <a:pathLst>
              <a:path h="2005276" w="2012824">
                <a:moveTo>
                  <a:pt x="0" y="0"/>
                </a:moveTo>
                <a:lnTo>
                  <a:pt x="2012824" y="0"/>
                </a:lnTo>
                <a:lnTo>
                  <a:pt x="2012824" y="2005276"/>
                </a:lnTo>
                <a:lnTo>
                  <a:pt x="0" y="20052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7190085"/>
            <a:ext cx="2450253" cy="1644732"/>
          </a:xfrm>
          <a:custGeom>
            <a:avLst/>
            <a:gdLst/>
            <a:ahLst/>
            <a:cxnLst/>
            <a:rect r="r" b="b" t="t" l="l"/>
            <a:pathLst>
              <a:path h="1644732" w="2450253">
                <a:moveTo>
                  <a:pt x="0" y="0"/>
                </a:moveTo>
                <a:lnTo>
                  <a:pt x="2450253" y="0"/>
                </a:lnTo>
                <a:lnTo>
                  <a:pt x="2450253" y="1644733"/>
                </a:lnTo>
                <a:lnTo>
                  <a:pt x="0" y="1644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950911" y="3697279"/>
            <a:ext cx="1626629" cy="1446221"/>
          </a:xfrm>
          <a:custGeom>
            <a:avLst/>
            <a:gdLst/>
            <a:ahLst/>
            <a:cxnLst/>
            <a:rect r="r" b="b" t="t" l="l"/>
            <a:pathLst>
              <a:path h="1446221" w="1626629">
                <a:moveTo>
                  <a:pt x="0" y="0"/>
                </a:moveTo>
                <a:lnTo>
                  <a:pt x="1626629" y="0"/>
                </a:lnTo>
                <a:lnTo>
                  <a:pt x="1626629" y="1446221"/>
                </a:lnTo>
                <a:lnTo>
                  <a:pt x="0" y="14462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981338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REQUERIMIENTOS FUNCIONALES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006" y="5551300"/>
            <a:ext cx="488307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REQUERIMIENTOS A </a:t>
            </a:r>
          </a:p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ENTIDADES EXTERNA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6668900"/>
            <a:ext cx="4882380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Registro y seguimiento de solicitudes a entidades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Asignación de responsable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Cambios de estado manual tras sugerencia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634828" y="647125"/>
            <a:ext cx="4642598" cy="1299126"/>
            <a:chOff x="0" y="0"/>
            <a:chExt cx="6190131" cy="173216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76200"/>
              <a:ext cx="6190131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true">
                  <a:solidFill>
                    <a:srgbClr val="6CE5E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Versión Inicial  29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95661"/>
              <a:ext cx="5462848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true">
                  <a:solidFill>
                    <a:srgbClr val="D296F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Versión Final    34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394353" y="5549396"/>
            <a:ext cx="4883073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ACCESO A ENLACES DE ENTIDADES PÚBLICAS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174369" y="6533646"/>
            <a:ext cx="5103057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Sección exclusiva para directivos con enlaces categorizados (Suralis, SERNAC, OIRS, etc.)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</a:t>
            </a: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gregar/editar/eliminar enlaces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11180" y="2946976"/>
            <a:ext cx="48830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REPORTES DE LA COMUNIDAD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11180" y="3474850"/>
            <a:ext cx="4883073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Formulario de denuncias vecinales (problemas locales)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Visualización por directivos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Búsqueda, filtros y exportación de reportes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2155801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675802" y="3697279"/>
            <a:ext cx="1619776" cy="1354722"/>
          </a:xfrm>
          <a:custGeom>
            <a:avLst/>
            <a:gdLst/>
            <a:ahLst/>
            <a:cxnLst/>
            <a:rect r="r" b="b" t="t" l="l"/>
            <a:pathLst>
              <a:path h="1354722" w="1619776">
                <a:moveTo>
                  <a:pt x="0" y="0"/>
                </a:moveTo>
                <a:lnTo>
                  <a:pt x="1619777" y="0"/>
                </a:lnTo>
                <a:lnTo>
                  <a:pt x="1619777" y="1354722"/>
                </a:lnTo>
                <a:lnTo>
                  <a:pt x="0" y="13547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155540" y="3491809"/>
            <a:ext cx="1360699" cy="1584512"/>
          </a:xfrm>
          <a:custGeom>
            <a:avLst/>
            <a:gdLst/>
            <a:ahLst/>
            <a:cxnLst/>
            <a:rect r="r" b="b" t="t" l="l"/>
            <a:pathLst>
              <a:path h="1584512" w="1360699">
                <a:moveTo>
                  <a:pt x="0" y="0"/>
                </a:moveTo>
                <a:lnTo>
                  <a:pt x="1360700" y="0"/>
                </a:lnTo>
                <a:lnTo>
                  <a:pt x="1360700" y="1584512"/>
                </a:lnTo>
                <a:lnTo>
                  <a:pt x="0" y="15845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07303" y="6095572"/>
            <a:ext cx="2377530" cy="2426051"/>
          </a:xfrm>
          <a:custGeom>
            <a:avLst/>
            <a:gdLst/>
            <a:ahLst/>
            <a:cxnLst/>
            <a:rect r="r" b="b" t="t" l="l"/>
            <a:pathLst>
              <a:path h="2426051" w="2377530">
                <a:moveTo>
                  <a:pt x="0" y="0"/>
                </a:moveTo>
                <a:lnTo>
                  <a:pt x="2377530" y="0"/>
                </a:lnTo>
                <a:lnTo>
                  <a:pt x="2377530" y="2426051"/>
                </a:lnTo>
                <a:lnTo>
                  <a:pt x="0" y="24260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84833" y="5892043"/>
            <a:ext cx="1316108" cy="1416554"/>
          </a:xfrm>
          <a:custGeom>
            <a:avLst/>
            <a:gdLst/>
            <a:ahLst/>
            <a:cxnLst/>
            <a:rect r="r" b="b" t="t" l="l"/>
            <a:pathLst>
              <a:path h="1416554" w="1316108">
                <a:moveTo>
                  <a:pt x="0" y="0"/>
                </a:moveTo>
                <a:lnTo>
                  <a:pt x="1316108" y="0"/>
                </a:lnTo>
                <a:lnTo>
                  <a:pt x="1316108" y="1416555"/>
                </a:lnTo>
                <a:lnTo>
                  <a:pt x="0" y="14165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81338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REQUERIMIENTOS FUNCIONALES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006" y="5551300"/>
            <a:ext cx="5218529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CERTIFICADO DE RESIDENCIA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006" y="6173532"/>
            <a:ext cx="5217835" cy="2661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Solicitud en línea por parte del vecino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Aprobación o rechazo por el directorio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Generación automática en PDF con folio único y cód</a:t>
            </a: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igo QR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2634828" y="647125"/>
            <a:ext cx="4642598" cy="1299126"/>
            <a:chOff x="0" y="0"/>
            <a:chExt cx="6190131" cy="1732168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76200"/>
              <a:ext cx="6190131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true">
                  <a:solidFill>
                    <a:srgbClr val="6CE5E8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Versión Inicial  29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895661"/>
              <a:ext cx="5462848" cy="8365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320"/>
                </a:lnSpc>
              </a:pPr>
              <a:r>
                <a:rPr lang="en-US" sz="3800" b="true">
                  <a:solidFill>
                    <a:srgbClr val="D296FD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Versión Final    34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2394353" y="5549396"/>
            <a:ext cx="48830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COMUNICACIÓN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174369" y="6533646"/>
            <a:ext cx="5103057" cy="176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Publicación de noticias y afiches en portal público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Notificaciones masivas por correo y WhatsApp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11180" y="2946976"/>
            <a:ext cx="48830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b="true" sz="2499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ROLES Y REPORTES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78908" y="3758060"/>
            <a:ext cx="4883073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Directiva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Socios</a:t>
            </a:r>
          </a:p>
          <a:p>
            <a:pPr algn="just" marL="518158" indent="-259079" lvl="1">
              <a:lnSpc>
                <a:spcPts val="3599"/>
              </a:lnSpc>
              <a:buFont typeface="Arial"/>
              <a:buChar char="•"/>
            </a:pPr>
            <a:r>
              <a:rPr lang="en-US" sz="23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Vecino (Público general)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0E06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919042" y="2010279"/>
            <a:ext cx="16230600" cy="0"/>
          </a:xfrm>
          <a:prstGeom prst="line">
            <a:avLst/>
          </a:prstGeom>
          <a:ln cap="flat" w="38100">
            <a:solidFill>
              <a:srgbClr val="5E4FA5"/>
            </a:solidFill>
            <a:prstDash val="solid"/>
            <a:headEnd type="none" len="sm" w="sm"/>
            <a:tailEnd type="none" len="sm" w="sm"/>
          </a:ln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919042" y="2178149"/>
          <a:ext cx="16340258" cy="7748930"/>
        </p:xfrm>
        <a:graphic>
          <a:graphicData uri="http://schemas.openxmlformats.org/drawingml/2006/table">
            <a:tbl>
              <a:tblPr/>
              <a:tblGrid>
                <a:gridCol w="1237064"/>
                <a:gridCol w="4616069"/>
                <a:gridCol w="2377496"/>
                <a:gridCol w="2377496"/>
                <a:gridCol w="2377496"/>
                <a:gridCol w="3354639"/>
              </a:tblGrid>
              <a:tr h="977391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Actividades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7AD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Actividades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A7AD9"/>
                    </a:solidFill>
                  </a:tcPr>
                </a:tc>
                <a:tc gridSpan="4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Roles y responsabilidades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Roles y responsabilidades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Roles y responsabilidades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Roles y responsabilidades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E59"/>
                    </a:solidFill>
                  </a:tcPr>
                </a:tc>
              </a:tr>
              <a:tr h="135748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ID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Actividad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BA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María Saldivia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Cecilia Vera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Cristal Hinostroza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b="true">
                          <a:solidFill>
                            <a:srgbClr val="000000"/>
                          </a:solidFill>
                          <a:latin typeface="DM Sans Bold"/>
                          <a:ea typeface="DM Sans Bold"/>
                          <a:cs typeface="DM Sans Bold"/>
                          <a:sym typeface="DM Sans Bold"/>
                        </a:rPr>
                        <a:t>Representante de la Junta de Vecinos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98F"/>
                    </a:solidFill>
                  </a:tcPr>
                </a:tc>
              </a:tr>
              <a:tr h="11135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Definir alcance y objetivos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3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Configuración repositorio </a:t>
                      </a:r>
                      <a:endParaRPr lang="en-US" sz="1100"/>
                    </a:p>
                    <a:p>
                      <a:pPr algn="ctr">
                        <a:lnSpc>
                          <a:spcPts val="3359"/>
                        </a:lnSpc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 entorno</a:t>
                      </a:r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1433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Asignación de roles y responsabilidades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335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Diseñar esquema BD preliminar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R/A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00000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919042" y="759354"/>
            <a:ext cx="16230600" cy="118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99"/>
              </a:lnSpc>
            </a:pPr>
            <a:r>
              <a:rPr lang="en-US" sz="699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MATRIZ RACI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3959529" y="149094"/>
            <a:ext cx="2499922" cy="1861185"/>
            <a:chOff x="0" y="0"/>
            <a:chExt cx="935833" cy="6967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35833" cy="696725"/>
            </a:xfrm>
            <a:custGeom>
              <a:avLst/>
              <a:gdLst/>
              <a:ahLst/>
              <a:cxnLst/>
              <a:rect r="r" b="b" t="t" l="l"/>
              <a:pathLst>
                <a:path h="696725" w="935833">
                  <a:moveTo>
                    <a:pt x="110303" y="0"/>
                  </a:moveTo>
                  <a:lnTo>
                    <a:pt x="825530" y="0"/>
                  </a:lnTo>
                  <a:cubicBezTo>
                    <a:pt x="886449" y="0"/>
                    <a:pt x="935833" y="49385"/>
                    <a:pt x="935833" y="110303"/>
                  </a:cubicBezTo>
                  <a:lnTo>
                    <a:pt x="935833" y="586422"/>
                  </a:lnTo>
                  <a:cubicBezTo>
                    <a:pt x="935833" y="647340"/>
                    <a:pt x="886449" y="696725"/>
                    <a:pt x="825530" y="696725"/>
                  </a:cubicBezTo>
                  <a:lnTo>
                    <a:pt x="110303" y="696725"/>
                  </a:lnTo>
                  <a:cubicBezTo>
                    <a:pt x="49385" y="696725"/>
                    <a:pt x="0" y="647340"/>
                    <a:pt x="0" y="586422"/>
                  </a:cubicBezTo>
                  <a:lnTo>
                    <a:pt x="0" y="110303"/>
                  </a:lnTo>
                  <a:cubicBezTo>
                    <a:pt x="0" y="49385"/>
                    <a:pt x="49385" y="0"/>
                    <a:pt x="110303" y="0"/>
                  </a:cubicBezTo>
                  <a:close/>
                </a:path>
              </a:pathLst>
            </a:custGeom>
            <a:solidFill>
              <a:srgbClr val="5E4FA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935833" cy="744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3499"/>
                </a:lnSpc>
              </a:pPr>
              <a:r>
                <a:rPr lang="en-US" sz="2499" i="true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R= responsable</a:t>
              </a:r>
            </a:p>
            <a:p>
              <a:pPr algn="l">
                <a:lnSpc>
                  <a:spcPts val="3499"/>
                </a:lnSpc>
              </a:pPr>
              <a:r>
                <a:rPr lang="en-US" sz="2499" i="true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A= aprobador</a:t>
              </a:r>
            </a:p>
            <a:p>
              <a:pPr algn="l">
                <a:lnSpc>
                  <a:spcPts val="3499"/>
                </a:lnSpc>
              </a:pPr>
              <a:r>
                <a:rPr lang="en-US" sz="2499" i="true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C= consultado</a:t>
              </a:r>
            </a:p>
            <a:p>
              <a:pPr algn="l">
                <a:lnSpc>
                  <a:spcPts val="3499"/>
                </a:lnSpc>
              </a:pPr>
              <a:r>
                <a:rPr lang="en-US" sz="2499" i="true">
                  <a:solidFill>
                    <a:srgbClr val="FFFFFF"/>
                  </a:solidFill>
                  <a:latin typeface="DM Sans Italics"/>
                  <a:ea typeface="DM Sans Italics"/>
                  <a:cs typeface="DM Sans Italics"/>
                  <a:sym typeface="DM Sans Italics"/>
                </a:rPr>
                <a:t> I= informado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DAGxtwI8EIQ</dc:identifier>
  <dcterms:modified xsi:type="dcterms:W3CDTF">2011-08-01T06:04:30Z</dcterms:modified>
  <cp:revision>1</cp:revision>
  <dc:title>Presentación Proyecto APT - Capstone</dc:title>
</cp:coreProperties>
</file>